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9"/>
  </p:notesMasterIdLst>
  <p:sldIdLst>
    <p:sldId id="256" r:id="rId5"/>
    <p:sldId id="286" r:id="rId6"/>
    <p:sldId id="276" r:id="rId7"/>
    <p:sldId id="277" r:id="rId8"/>
    <p:sldId id="317" r:id="rId9"/>
    <p:sldId id="278" r:id="rId10"/>
    <p:sldId id="314" r:id="rId11"/>
    <p:sldId id="280" r:id="rId12"/>
    <p:sldId id="281" r:id="rId13"/>
    <p:sldId id="316" r:id="rId14"/>
    <p:sldId id="1070" r:id="rId15"/>
    <p:sldId id="262" r:id="rId16"/>
    <p:sldId id="307" r:id="rId17"/>
    <p:sldId id="303" r:id="rId18"/>
    <p:sldId id="313" r:id="rId19"/>
    <p:sldId id="305" r:id="rId20"/>
    <p:sldId id="282" r:id="rId21"/>
    <p:sldId id="1071" r:id="rId22"/>
    <p:sldId id="1072" r:id="rId23"/>
    <p:sldId id="1069" r:id="rId24"/>
    <p:sldId id="1068" r:id="rId25"/>
    <p:sldId id="319" r:id="rId26"/>
    <p:sldId id="312" r:id="rId27"/>
    <p:sldId id="292" r:id="rId2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13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AA7"/>
    <a:srgbClr val="FE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9878" autoAdjust="0"/>
  </p:normalViewPr>
  <p:slideViewPr>
    <p:cSldViewPr snapToGrid="0">
      <p:cViewPr varScale="1">
        <p:scale>
          <a:sx n="57" d="100"/>
          <a:sy n="57" d="100"/>
        </p:scale>
        <p:origin x="1407" y="48"/>
      </p:cViewPr>
      <p:guideLst>
        <p:guide orient="horz" pos="2160"/>
        <p:guide pos="13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E1E05B-E843-41E7-AC52-4F3762287309}" type="datetimeFigureOut">
              <a:rPr lang="sv-SE" smtClean="0"/>
              <a:t>2023-03-13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F788B-C912-488B-B9A0-99598D2970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2477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F788B-C912-488B-B9A0-99598D297025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9284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F788B-C912-488B-B9A0-99598D297025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9045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F788B-C912-488B-B9A0-99598D297025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21678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F788B-C912-488B-B9A0-99598D297025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9636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F788B-C912-488B-B9A0-99598D297025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90756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F788B-C912-488B-B9A0-99598D297025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22533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F788B-C912-488B-B9A0-99598D297025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4300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sv-SE" sz="1200" dirty="0">
              <a:latin typeface="Palatino Linotype" panose="02040502050505030304" pitchFamily="18" charset="0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F788B-C912-488B-B9A0-99598D297025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39847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F788B-C912-488B-B9A0-99598D297025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52184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F788B-C912-488B-B9A0-99598D297025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48701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F788B-C912-488B-B9A0-99598D297025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49126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F788B-C912-488B-B9A0-99598D297025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53403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AF215-3044-40BC-9EDF-345AD451594F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24120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AF215-3044-40BC-9EDF-345AD451594F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93243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F788B-C912-488B-B9A0-99598D297025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68287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F788B-C912-488B-B9A0-99598D297025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918676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F788B-C912-488B-B9A0-99598D297025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64838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F788B-C912-488B-B9A0-99598D297025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0210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F788B-C912-488B-B9A0-99598D297025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79023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F788B-C912-488B-B9A0-99598D297025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99413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42B337-080E-4632-8BAA-FB2FDBB1052E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16964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F788B-C912-488B-B9A0-99598D297025}" type="slidenum">
              <a:rPr lang="sv-SE" smtClean="0"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58746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AD52A2-D8EE-4B7F-95F7-F9EED2D62903}" type="slidenum">
              <a:rPr lang="sv-SE" smtClean="0"/>
              <a:t>24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4831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w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Rubrikbild SG-lo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3294AD4-36CC-3647-9D54-D1DF9A911B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0089" y="748783"/>
            <a:ext cx="3775072" cy="830997"/>
          </a:xfrm>
        </p:spPr>
        <p:txBody>
          <a:bodyPr wrap="none" lIns="0" tIns="0" rIns="0" bIns="0" anchor="t" anchorCtr="0">
            <a:spAutoFit/>
          </a:bodyPr>
          <a:lstStyle>
            <a:lvl1pPr algn="l">
              <a:defRPr sz="6000" b="1">
                <a:solidFill>
                  <a:schemeClr val="bg2"/>
                </a:solidFill>
              </a:defRPr>
            </a:lvl1pPr>
          </a:lstStyle>
          <a:p>
            <a:r>
              <a:rPr lang="sv-SE"/>
              <a:t>Rubrik h1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FD5BB45-0872-614B-A94D-029142F8D1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0089" y="3153350"/>
            <a:ext cx="1404231" cy="221599"/>
          </a:xfrm>
        </p:spPr>
        <p:txBody>
          <a:bodyPr wrap="none" lIns="0" tIns="0" rIns="0" bIns="0">
            <a:spAutoFit/>
          </a:bodyPr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YYYY-MM-DD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A2F1D999-8C16-55CB-1F5F-A9C72FC7F1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6582" b="16582"/>
          <a:stretch/>
        </p:blipFill>
        <p:spPr>
          <a:xfrm rot="10800000">
            <a:off x="7649825" y="-2"/>
            <a:ext cx="3308798" cy="6858001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8A7305CA-4E14-088F-9BA9-9227AC9F14D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089" y="5606869"/>
            <a:ext cx="1913590" cy="55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724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Rubrikbild kombi-lo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3294AD4-36CC-3647-9D54-D1DF9A911B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0089" y="748783"/>
            <a:ext cx="3775072" cy="830997"/>
          </a:xfrm>
        </p:spPr>
        <p:txBody>
          <a:bodyPr wrap="none" lIns="0" tIns="0" rIns="0" bIns="0" anchor="t" anchorCtr="0">
            <a:spAutoFit/>
          </a:bodyPr>
          <a:lstStyle>
            <a:lvl1pPr algn="l">
              <a:defRPr sz="6000" b="1">
                <a:solidFill>
                  <a:schemeClr val="bg2"/>
                </a:solidFill>
              </a:defRPr>
            </a:lvl1pPr>
          </a:lstStyle>
          <a:p>
            <a:r>
              <a:rPr lang="sv-SE"/>
              <a:t>Rubrik h1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FD5BB45-0872-614B-A94D-029142F8D1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0089" y="3153350"/>
            <a:ext cx="1404231" cy="2215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6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YYYY-MM-DD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A2F1D999-8C16-55CB-1F5F-A9C72FC7F1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6582" b="16582"/>
          <a:stretch/>
        </p:blipFill>
        <p:spPr>
          <a:xfrm rot="10800000">
            <a:off x="7649825" y="-2"/>
            <a:ext cx="3308798" cy="6858001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804FA20C-DFA1-B24B-D3FC-46A60EFEE37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089" y="5608453"/>
            <a:ext cx="2486511" cy="55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647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+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 16">
            <a:extLst>
              <a:ext uri="{FF2B5EF4-FFF2-40B4-BE49-F238E27FC236}">
                <a16:creationId xmlns:a16="http://schemas.microsoft.com/office/drawing/2014/main" id="{2403BD81-8930-4661-276C-085178F5A0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5063" r="8221" b="28146"/>
          <a:stretch/>
        </p:blipFill>
        <p:spPr>
          <a:xfrm>
            <a:off x="3302001" y="3001499"/>
            <a:ext cx="8890000" cy="3856501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B3294AD4-36CC-3647-9D54-D1DF9A911B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0089" y="748783"/>
            <a:ext cx="3145092" cy="692497"/>
          </a:xfrm>
        </p:spPr>
        <p:txBody>
          <a:bodyPr wrap="none" lIns="0" tIns="0" rIns="0" bIns="0" anchor="t" anchorCtr="0">
            <a:spAutoFit/>
          </a:bodyPr>
          <a:lstStyle>
            <a:lvl1pPr algn="l">
              <a:defRPr sz="5000" b="1">
                <a:solidFill>
                  <a:schemeClr val="bg2"/>
                </a:solidFill>
              </a:defRPr>
            </a:lvl1pPr>
          </a:lstStyle>
          <a:p>
            <a:r>
              <a:rPr lang="sv-SE"/>
              <a:t>Rubrik h1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FD5BB45-0872-614B-A94D-029142F8D1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0088" y="1829697"/>
            <a:ext cx="2391680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Underrubrik H2</a:t>
            </a: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1E9F84D0-437F-7AD0-E5BF-1DA6B63340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0426" y="2489553"/>
            <a:ext cx="767261" cy="246221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/>
              <a:t>Brödtext</a:t>
            </a:r>
          </a:p>
        </p:txBody>
      </p:sp>
    </p:spTree>
    <p:extLst>
      <p:ext uri="{BB962C8B-B14F-4D97-AF65-F5344CB8AC3E}">
        <p14:creationId xmlns:p14="http://schemas.microsoft.com/office/powerpoint/2010/main" val="757470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+text alternativ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EBE035A6-C07C-24F1-181A-58C24C7A82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0189" b="10106"/>
          <a:stretch/>
        </p:blipFill>
        <p:spPr>
          <a:xfrm flipH="1">
            <a:off x="287866" y="3147582"/>
            <a:ext cx="11904133" cy="3710418"/>
          </a:xfrm>
          <a:prstGeom prst="rect">
            <a:avLst/>
          </a:prstGeom>
        </p:spPr>
      </p:pic>
      <p:sp>
        <p:nvSpPr>
          <p:cNvPr id="6" name="Rubrik 1">
            <a:extLst>
              <a:ext uri="{FF2B5EF4-FFF2-40B4-BE49-F238E27FC236}">
                <a16:creationId xmlns:a16="http://schemas.microsoft.com/office/drawing/2014/main" id="{CE08365C-AAF6-9074-E83E-57E2A72CFB6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0089" y="748783"/>
            <a:ext cx="3145092" cy="692497"/>
          </a:xfrm>
        </p:spPr>
        <p:txBody>
          <a:bodyPr wrap="none" lIns="0" tIns="0" rIns="0" bIns="0" anchor="t" anchorCtr="0">
            <a:spAutoFit/>
          </a:bodyPr>
          <a:lstStyle>
            <a:lvl1pPr algn="l">
              <a:defRPr sz="5000" b="1">
                <a:solidFill>
                  <a:schemeClr val="bg2"/>
                </a:solidFill>
              </a:defRPr>
            </a:lvl1pPr>
          </a:lstStyle>
          <a:p>
            <a:r>
              <a:rPr lang="sv-SE"/>
              <a:t>Rubrik h1</a:t>
            </a:r>
          </a:p>
        </p:txBody>
      </p:sp>
      <p:sp>
        <p:nvSpPr>
          <p:cNvPr id="7" name="Underrubrik 2">
            <a:extLst>
              <a:ext uri="{FF2B5EF4-FFF2-40B4-BE49-F238E27FC236}">
                <a16:creationId xmlns:a16="http://schemas.microsoft.com/office/drawing/2014/main" id="{B4564317-16EC-FBB1-71C7-D05632B8D7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0088" y="1829697"/>
            <a:ext cx="2391680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Underrubrik H2</a:t>
            </a:r>
          </a:p>
        </p:txBody>
      </p:sp>
      <p:sp>
        <p:nvSpPr>
          <p:cNvPr id="8" name="Platshållare för text 13">
            <a:extLst>
              <a:ext uri="{FF2B5EF4-FFF2-40B4-BE49-F238E27FC236}">
                <a16:creationId xmlns:a16="http://schemas.microsoft.com/office/drawing/2014/main" id="{4DC074BF-3251-F4D5-FD93-80B19354B1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0426" y="2489553"/>
            <a:ext cx="767261" cy="246221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/>
              <a:t>Brödtext</a:t>
            </a:r>
          </a:p>
        </p:txBody>
      </p:sp>
    </p:spTree>
    <p:extLst>
      <p:ext uri="{BB962C8B-B14F-4D97-AF65-F5344CB8AC3E}">
        <p14:creationId xmlns:p14="http://schemas.microsoft.com/office/powerpoint/2010/main" val="566066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+text alternativ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>
            <a:extLst>
              <a:ext uri="{FF2B5EF4-FFF2-40B4-BE49-F238E27FC236}">
                <a16:creationId xmlns:a16="http://schemas.microsoft.com/office/drawing/2014/main" id="{C500DB5B-FF45-190E-DD06-5F23284FD61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0089" y="748783"/>
            <a:ext cx="3145092" cy="692497"/>
          </a:xfrm>
        </p:spPr>
        <p:txBody>
          <a:bodyPr wrap="none" lIns="0" tIns="0" rIns="0" bIns="0" anchor="t" anchorCtr="0">
            <a:spAutoFit/>
          </a:bodyPr>
          <a:lstStyle>
            <a:lvl1pPr algn="l">
              <a:defRPr sz="5000" b="1">
                <a:solidFill>
                  <a:schemeClr val="bg2"/>
                </a:solidFill>
              </a:defRPr>
            </a:lvl1pPr>
          </a:lstStyle>
          <a:p>
            <a:r>
              <a:rPr lang="sv-SE"/>
              <a:t>Rubrik h1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02C170D2-7904-77C3-2B19-A04394AD08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60088" y="1829697"/>
            <a:ext cx="2391680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Underrubrik H2</a:t>
            </a:r>
          </a:p>
        </p:txBody>
      </p:sp>
      <p:sp>
        <p:nvSpPr>
          <p:cNvPr id="10" name="Platshållare för text 13">
            <a:extLst>
              <a:ext uri="{FF2B5EF4-FFF2-40B4-BE49-F238E27FC236}">
                <a16:creationId xmlns:a16="http://schemas.microsoft.com/office/drawing/2014/main" id="{B7886F07-3180-5C3F-5897-8FF8B02632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0426" y="2489553"/>
            <a:ext cx="767261" cy="246221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/>
              <a:t>Brödtext</a:t>
            </a:r>
          </a:p>
        </p:txBody>
      </p:sp>
    </p:spTree>
    <p:extLst>
      <p:ext uri="{BB962C8B-B14F-4D97-AF65-F5344CB8AC3E}">
        <p14:creationId xmlns:p14="http://schemas.microsoft.com/office/powerpoint/2010/main" val="3855035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+punktlista enspal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3294AD4-36CC-3647-9D54-D1DF9A911B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0089" y="748783"/>
            <a:ext cx="3145092" cy="692497"/>
          </a:xfrm>
        </p:spPr>
        <p:txBody>
          <a:bodyPr wrap="none" lIns="0" tIns="0" rIns="0" bIns="0" anchor="t" anchorCtr="0">
            <a:spAutoFit/>
          </a:bodyPr>
          <a:lstStyle>
            <a:lvl1pPr algn="l">
              <a:defRPr sz="5000" b="1">
                <a:solidFill>
                  <a:schemeClr val="bg2"/>
                </a:solidFill>
              </a:defRPr>
            </a:lvl1pPr>
          </a:lstStyle>
          <a:p>
            <a:r>
              <a:rPr lang="sv-SE"/>
              <a:t>Rubrik h1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A2A1A3C5-EC58-8DA3-03ED-2B30282310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983" t="18218" r="-6430" b="11805"/>
          <a:stretch/>
        </p:blipFill>
        <p:spPr>
          <a:xfrm flipH="1">
            <a:off x="8985954" y="0"/>
            <a:ext cx="3206045" cy="6858000"/>
          </a:xfrm>
          <a:prstGeom prst="rect">
            <a:avLst/>
          </a:prstGeo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D89F58E-F30E-939A-6754-9DDF2B52D5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0089" y="2855416"/>
            <a:ext cx="6224588" cy="2815200"/>
          </a:xfrm>
        </p:spPr>
        <p:txBody>
          <a:bodyPr lIns="0" tIns="0" rIns="0" bIns="0"/>
          <a:lstStyle/>
          <a:p>
            <a:pPr lvl="0"/>
            <a:r>
              <a:rPr lang="sv-SE"/>
              <a:t>Punkt 1</a:t>
            </a:r>
          </a:p>
          <a:p>
            <a:pPr lvl="1"/>
            <a:r>
              <a:rPr lang="sv-SE"/>
              <a:t>Punkt 2</a:t>
            </a:r>
          </a:p>
          <a:p>
            <a:pPr lvl="2"/>
            <a:r>
              <a:rPr lang="sv-SE"/>
              <a:t>Punkt 3</a:t>
            </a:r>
          </a:p>
        </p:txBody>
      </p:sp>
    </p:spTree>
    <p:extLst>
      <p:ext uri="{BB962C8B-B14F-4D97-AF65-F5344CB8AC3E}">
        <p14:creationId xmlns:p14="http://schemas.microsoft.com/office/powerpoint/2010/main" val="1620778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+punktlista tvåspal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3294AD4-36CC-3647-9D54-D1DF9A911B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0089" y="748783"/>
            <a:ext cx="3145092" cy="692497"/>
          </a:xfrm>
        </p:spPr>
        <p:txBody>
          <a:bodyPr wrap="none" lIns="0" tIns="0" rIns="0" bIns="0" anchor="t" anchorCtr="0">
            <a:spAutoFit/>
          </a:bodyPr>
          <a:lstStyle>
            <a:lvl1pPr algn="l">
              <a:defRPr sz="5000" b="1">
                <a:solidFill>
                  <a:schemeClr val="bg2"/>
                </a:solidFill>
              </a:defRPr>
            </a:lvl1pPr>
          </a:lstStyle>
          <a:p>
            <a:r>
              <a:rPr lang="sv-SE"/>
              <a:t>Rubrik h1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A2A1A3C5-EC58-8DA3-03ED-2B30282310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983" t="18218" r="-6430" b="11805"/>
          <a:stretch/>
        </p:blipFill>
        <p:spPr>
          <a:xfrm flipH="1">
            <a:off x="8985954" y="0"/>
            <a:ext cx="3206045" cy="6858000"/>
          </a:xfrm>
          <a:prstGeom prst="rect">
            <a:avLst/>
          </a:prstGeo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D56B650-D808-031E-E5E5-DACF11DE66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0425" y="2855416"/>
            <a:ext cx="6224588" cy="876451"/>
          </a:xfrm>
        </p:spPr>
        <p:txBody>
          <a:bodyPr lIns="0" tIns="0" rIns="0" bIns="0" numCol="2"/>
          <a:lstStyle/>
          <a:p>
            <a:pPr lvl="0"/>
            <a:r>
              <a:rPr lang="sv-SE"/>
              <a:t>Punkt 1</a:t>
            </a:r>
          </a:p>
          <a:p>
            <a:pPr lvl="1"/>
            <a:r>
              <a:rPr lang="sv-SE"/>
              <a:t>Punkt 2</a:t>
            </a:r>
          </a:p>
          <a:p>
            <a:pPr lvl="2"/>
            <a:r>
              <a:rPr lang="sv-SE"/>
              <a:t>Punkt 3</a:t>
            </a:r>
          </a:p>
          <a:p>
            <a:pPr lvl="0"/>
            <a:r>
              <a:rPr lang="sv-SE"/>
              <a:t>Punkt 1</a:t>
            </a:r>
          </a:p>
          <a:p>
            <a:pPr lvl="1"/>
            <a:r>
              <a:rPr lang="sv-SE"/>
              <a:t>Punkt 2</a:t>
            </a:r>
          </a:p>
          <a:p>
            <a:pPr lvl="2"/>
            <a:r>
              <a:rPr lang="sv-SE"/>
              <a:t>Punkt 3</a:t>
            </a:r>
          </a:p>
          <a:p>
            <a:pPr lvl="2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5792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tegori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4FD5BB45-0872-614B-A94D-029142F8D1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39039" y="1417921"/>
            <a:ext cx="2391680" cy="332399"/>
          </a:xfrm>
        </p:spPr>
        <p:txBody>
          <a:bodyPr wrap="none" lIns="0" tIns="0" rIns="0" bIns="0">
            <a:sp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Underrubrik H2</a:t>
            </a: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1E9F84D0-437F-7AD0-E5BF-1DA6B63340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39039" y="1813471"/>
            <a:ext cx="3732021" cy="246221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/>
              <a:t>Brödtext</a:t>
            </a:r>
          </a:p>
        </p:txBody>
      </p:sp>
      <p:cxnSp>
        <p:nvCxnSpPr>
          <p:cNvPr id="6" name="Rak 5">
            <a:extLst>
              <a:ext uri="{FF2B5EF4-FFF2-40B4-BE49-F238E27FC236}">
                <a16:creationId xmlns:a16="http://schemas.microsoft.com/office/drawing/2014/main" id="{5B31D5D8-89BF-9A6A-494B-49D20CD3C0F3}"/>
              </a:ext>
            </a:extLst>
          </p:cNvPr>
          <p:cNvCxnSpPr>
            <a:cxnSpLocks/>
          </p:cNvCxnSpPr>
          <p:nvPr userDrawn="1"/>
        </p:nvCxnSpPr>
        <p:spPr>
          <a:xfrm>
            <a:off x="1669534" y="1434855"/>
            <a:ext cx="0" cy="1138127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latshållare för text 13">
            <a:extLst>
              <a:ext uri="{FF2B5EF4-FFF2-40B4-BE49-F238E27FC236}">
                <a16:creationId xmlns:a16="http://schemas.microsoft.com/office/drawing/2014/main" id="{11BB5D55-0DAD-B158-723D-18FADE84E7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32772" y="1813471"/>
            <a:ext cx="3732021" cy="246221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/>
              <a:t>Brödtext</a:t>
            </a:r>
          </a:p>
        </p:txBody>
      </p:sp>
      <p:cxnSp>
        <p:nvCxnSpPr>
          <p:cNvPr id="22" name="Rak 21">
            <a:extLst>
              <a:ext uri="{FF2B5EF4-FFF2-40B4-BE49-F238E27FC236}">
                <a16:creationId xmlns:a16="http://schemas.microsoft.com/office/drawing/2014/main" id="{0EFBEA73-3C4E-9C99-186C-370E9636D1FC}"/>
              </a:ext>
            </a:extLst>
          </p:cNvPr>
          <p:cNvCxnSpPr>
            <a:cxnSpLocks/>
          </p:cNvCxnSpPr>
          <p:nvPr userDrawn="1"/>
        </p:nvCxnSpPr>
        <p:spPr>
          <a:xfrm>
            <a:off x="6563267" y="1434855"/>
            <a:ext cx="0" cy="1138127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latshållare för text 22">
            <a:extLst>
              <a:ext uri="{FF2B5EF4-FFF2-40B4-BE49-F238E27FC236}">
                <a16:creationId xmlns:a16="http://schemas.microsoft.com/office/drawing/2014/main" id="{046781E8-3B9A-23D7-9CAD-3449F1418E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2772" y="1418167"/>
            <a:ext cx="2391680" cy="332399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Underrubrik H2</a:t>
            </a:r>
          </a:p>
        </p:txBody>
      </p:sp>
      <p:sp>
        <p:nvSpPr>
          <p:cNvPr id="26" name="Platshållare för text 13">
            <a:extLst>
              <a:ext uri="{FF2B5EF4-FFF2-40B4-BE49-F238E27FC236}">
                <a16:creationId xmlns:a16="http://schemas.microsoft.com/office/drawing/2014/main" id="{7300A2BC-3DF3-5C68-7B12-6D05CB8389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32772" y="3269738"/>
            <a:ext cx="3732021" cy="246221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/>
              <a:t>Brödtext</a:t>
            </a:r>
          </a:p>
        </p:txBody>
      </p:sp>
      <p:cxnSp>
        <p:nvCxnSpPr>
          <p:cNvPr id="27" name="Rak 26">
            <a:extLst>
              <a:ext uri="{FF2B5EF4-FFF2-40B4-BE49-F238E27FC236}">
                <a16:creationId xmlns:a16="http://schemas.microsoft.com/office/drawing/2014/main" id="{6CBA4B85-525C-23D7-60C8-215061FB28DE}"/>
              </a:ext>
            </a:extLst>
          </p:cNvPr>
          <p:cNvCxnSpPr>
            <a:cxnSpLocks/>
          </p:cNvCxnSpPr>
          <p:nvPr userDrawn="1"/>
        </p:nvCxnSpPr>
        <p:spPr>
          <a:xfrm>
            <a:off x="6563267" y="2891122"/>
            <a:ext cx="0" cy="1138127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latshållare för text 22">
            <a:extLst>
              <a:ext uri="{FF2B5EF4-FFF2-40B4-BE49-F238E27FC236}">
                <a16:creationId xmlns:a16="http://schemas.microsoft.com/office/drawing/2014/main" id="{C019F8E9-3F1A-AB1D-CA54-53927774E0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32772" y="2874434"/>
            <a:ext cx="2391680" cy="332399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Underrubrik H2</a:t>
            </a:r>
          </a:p>
        </p:txBody>
      </p:sp>
      <p:sp>
        <p:nvSpPr>
          <p:cNvPr id="29" name="Platshållare för text 13">
            <a:extLst>
              <a:ext uri="{FF2B5EF4-FFF2-40B4-BE49-F238E27FC236}">
                <a16:creationId xmlns:a16="http://schemas.microsoft.com/office/drawing/2014/main" id="{37B957D9-3CB0-C25E-1C51-8A6C30E133F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39039" y="3269738"/>
            <a:ext cx="3732021" cy="246221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/>
              <a:t>Brödtext</a:t>
            </a:r>
          </a:p>
        </p:txBody>
      </p:sp>
      <p:cxnSp>
        <p:nvCxnSpPr>
          <p:cNvPr id="30" name="Rak 29">
            <a:extLst>
              <a:ext uri="{FF2B5EF4-FFF2-40B4-BE49-F238E27FC236}">
                <a16:creationId xmlns:a16="http://schemas.microsoft.com/office/drawing/2014/main" id="{0E0E20EC-D441-E195-0542-F7C9E3061BD3}"/>
              </a:ext>
            </a:extLst>
          </p:cNvPr>
          <p:cNvCxnSpPr>
            <a:cxnSpLocks/>
          </p:cNvCxnSpPr>
          <p:nvPr userDrawn="1"/>
        </p:nvCxnSpPr>
        <p:spPr>
          <a:xfrm>
            <a:off x="1669534" y="2891122"/>
            <a:ext cx="0" cy="1138127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latshållare för text 22">
            <a:extLst>
              <a:ext uri="{FF2B5EF4-FFF2-40B4-BE49-F238E27FC236}">
                <a16:creationId xmlns:a16="http://schemas.microsoft.com/office/drawing/2014/main" id="{62834126-8CB4-4FDD-5A35-D8E0A61B0D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39039" y="2874434"/>
            <a:ext cx="2391680" cy="332399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Underrubrik H2</a:t>
            </a:r>
          </a:p>
        </p:txBody>
      </p:sp>
      <p:sp>
        <p:nvSpPr>
          <p:cNvPr id="32" name="Platshållare för text 13">
            <a:extLst>
              <a:ext uri="{FF2B5EF4-FFF2-40B4-BE49-F238E27FC236}">
                <a16:creationId xmlns:a16="http://schemas.microsoft.com/office/drawing/2014/main" id="{E9F433A3-15EC-04BD-0C67-F1E8B77921D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32772" y="4726005"/>
            <a:ext cx="3732021" cy="246221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/>
              <a:t>Brödtext</a:t>
            </a:r>
          </a:p>
        </p:txBody>
      </p:sp>
      <p:cxnSp>
        <p:nvCxnSpPr>
          <p:cNvPr id="33" name="Rak 32">
            <a:extLst>
              <a:ext uri="{FF2B5EF4-FFF2-40B4-BE49-F238E27FC236}">
                <a16:creationId xmlns:a16="http://schemas.microsoft.com/office/drawing/2014/main" id="{6D091A63-4748-9C25-2114-0F4371047314}"/>
              </a:ext>
            </a:extLst>
          </p:cNvPr>
          <p:cNvCxnSpPr>
            <a:cxnSpLocks/>
          </p:cNvCxnSpPr>
          <p:nvPr userDrawn="1"/>
        </p:nvCxnSpPr>
        <p:spPr>
          <a:xfrm>
            <a:off x="6563267" y="4347389"/>
            <a:ext cx="0" cy="1138127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latshållare för text 22">
            <a:extLst>
              <a:ext uri="{FF2B5EF4-FFF2-40B4-BE49-F238E27FC236}">
                <a16:creationId xmlns:a16="http://schemas.microsoft.com/office/drawing/2014/main" id="{ECC46932-F753-596D-E90E-3E51286521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32772" y="4330701"/>
            <a:ext cx="2391680" cy="332399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Underrubrik H2</a:t>
            </a:r>
          </a:p>
        </p:txBody>
      </p:sp>
      <p:sp>
        <p:nvSpPr>
          <p:cNvPr id="35" name="Platshållare för text 13">
            <a:extLst>
              <a:ext uri="{FF2B5EF4-FFF2-40B4-BE49-F238E27FC236}">
                <a16:creationId xmlns:a16="http://schemas.microsoft.com/office/drawing/2014/main" id="{D578C108-1D48-5201-BA31-078B835B1AC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39039" y="4726005"/>
            <a:ext cx="3732021" cy="246221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/>
              <a:t>Brödtext</a:t>
            </a:r>
          </a:p>
        </p:txBody>
      </p:sp>
      <p:cxnSp>
        <p:nvCxnSpPr>
          <p:cNvPr id="36" name="Rak 35">
            <a:extLst>
              <a:ext uri="{FF2B5EF4-FFF2-40B4-BE49-F238E27FC236}">
                <a16:creationId xmlns:a16="http://schemas.microsoft.com/office/drawing/2014/main" id="{897AEAFA-0EED-ECA6-CC2F-108B66847765}"/>
              </a:ext>
            </a:extLst>
          </p:cNvPr>
          <p:cNvCxnSpPr>
            <a:cxnSpLocks/>
          </p:cNvCxnSpPr>
          <p:nvPr userDrawn="1"/>
        </p:nvCxnSpPr>
        <p:spPr>
          <a:xfrm>
            <a:off x="1669534" y="4347389"/>
            <a:ext cx="0" cy="1138127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Platshållare för text 22">
            <a:extLst>
              <a:ext uri="{FF2B5EF4-FFF2-40B4-BE49-F238E27FC236}">
                <a16:creationId xmlns:a16="http://schemas.microsoft.com/office/drawing/2014/main" id="{4C168E5C-EBF1-8405-AEBF-C1A34BC5821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39039" y="4330701"/>
            <a:ext cx="2391680" cy="332399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Underrubrik H2</a:t>
            </a:r>
          </a:p>
        </p:txBody>
      </p:sp>
      <p:pic>
        <p:nvPicPr>
          <p:cNvPr id="41" name="Bild 40">
            <a:extLst>
              <a:ext uri="{FF2B5EF4-FFF2-40B4-BE49-F238E27FC236}">
                <a16:creationId xmlns:a16="http://schemas.microsoft.com/office/drawing/2014/main" id="{F36BE534-9086-EE5D-F067-29270C7673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10237" b="35185"/>
          <a:stretch/>
        </p:blipFill>
        <p:spPr>
          <a:xfrm>
            <a:off x="5459230" y="5193417"/>
            <a:ext cx="6732770" cy="166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581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ak 2">
            <a:extLst>
              <a:ext uri="{FF2B5EF4-FFF2-40B4-BE49-F238E27FC236}">
                <a16:creationId xmlns:a16="http://schemas.microsoft.com/office/drawing/2014/main" id="{0C7E9F09-0360-7E63-FA97-4E231D5F21CB}"/>
              </a:ext>
            </a:extLst>
          </p:cNvPr>
          <p:cNvCxnSpPr>
            <a:cxnSpLocks/>
          </p:cNvCxnSpPr>
          <p:nvPr userDrawn="1"/>
        </p:nvCxnSpPr>
        <p:spPr>
          <a:xfrm>
            <a:off x="4895849" y="-97971"/>
            <a:ext cx="0" cy="7112725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0819C10E-D9EB-5094-54FF-EE476A9BA93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49290" y="-149290"/>
            <a:ext cx="5004754" cy="718457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infoga bild</a:t>
            </a:r>
          </a:p>
        </p:txBody>
      </p:sp>
      <p:sp>
        <p:nvSpPr>
          <p:cNvPr id="14" name="Rubrik 1">
            <a:extLst>
              <a:ext uri="{FF2B5EF4-FFF2-40B4-BE49-F238E27FC236}">
                <a16:creationId xmlns:a16="http://schemas.microsoft.com/office/drawing/2014/main" id="{AF3A33CB-87A1-7C3A-BCCD-93540E03CA1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60690" y="748784"/>
            <a:ext cx="3145092" cy="692497"/>
          </a:xfrm>
        </p:spPr>
        <p:txBody>
          <a:bodyPr wrap="none" lIns="0" tIns="0" rIns="0" bIns="0" anchor="t" anchorCtr="0">
            <a:spAutoFit/>
          </a:bodyPr>
          <a:lstStyle>
            <a:lvl1pPr algn="l">
              <a:defRPr sz="5000" b="1">
                <a:solidFill>
                  <a:schemeClr val="bg2"/>
                </a:solidFill>
              </a:defRPr>
            </a:lvl1pPr>
          </a:lstStyle>
          <a:p>
            <a:r>
              <a:rPr lang="sv-SE"/>
              <a:t>Rubrik h1</a:t>
            </a:r>
          </a:p>
        </p:txBody>
      </p:sp>
      <p:sp>
        <p:nvSpPr>
          <p:cNvPr id="15" name="Underrubrik 2">
            <a:extLst>
              <a:ext uri="{FF2B5EF4-FFF2-40B4-BE49-F238E27FC236}">
                <a16:creationId xmlns:a16="http://schemas.microsoft.com/office/drawing/2014/main" id="{0B4C9B0E-5D5A-51F7-4500-DF44489F2B4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60689" y="2122312"/>
            <a:ext cx="2391680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Underrubrik H2</a:t>
            </a:r>
          </a:p>
        </p:txBody>
      </p:sp>
      <p:sp>
        <p:nvSpPr>
          <p:cNvPr id="16" name="Platshållare för text 13">
            <a:extLst>
              <a:ext uri="{FF2B5EF4-FFF2-40B4-BE49-F238E27FC236}">
                <a16:creationId xmlns:a16="http://schemas.microsoft.com/office/drawing/2014/main" id="{00F255B8-81E3-B0A2-A1AB-572CB97E01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61026" y="2782168"/>
            <a:ext cx="767261" cy="221599"/>
          </a:xfr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/>
              <a:t>Brödtext</a:t>
            </a:r>
          </a:p>
        </p:txBody>
      </p:sp>
    </p:spTree>
    <p:extLst>
      <p:ext uri="{BB962C8B-B14F-4D97-AF65-F5344CB8AC3E}">
        <p14:creationId xmlns:p14="http://schemas.microsoft.com/office/powerpoint/2010/main" val="497173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ak 2">
            <a:extLst>
              <a:ext uri="{FF2B5EF4-FFF2-40B4-BE49-F238E27FC236}">
                <a16:creationId xmlns:a16="http://schemas.microsoft.com/office/drawing/2014/main" id="{0C7E9F09-0360-7E63-FA97-4E231D5F21CB}"/>
              </a:ext>
            </a:extLst>
          </p:cNvPr>
          <p:cNvCxnSpPr>
            <a:cxnSpLocks/>
          </p:cNvCxnSpPr>
          <p:nvPr userDrawn="1"/>
        </p:nvCxnSpPr>
        <p:spPr>
          <a:xfrm>
            <a:off x="4895849" y="-97971"/>
            <a:ext cx="0" cy="7112725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ak 6">
            <a:extLst>
              <a:ext uri="{FF2B5EF4-FFF2-40B4-BE49-F238E27FC236}">
                <a16:creationId xmlns:a16="http://schemas.microsoft.com/office/drawing/2014/main" id="{D121FF5D-6E32-22D1-C5AF-897BD64A63DF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3429000"/>
            <a:ext cx="4882896" cy="0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tshållare för bild 4">
            <a:extLst>
              <a:ext uri="{FF2B5EF4-FFF2-40B4-BE49-F238E27FC236}">
                <a16:creationId xmlns:a16="http://schemas.microsoft.com/office/drawing/2014/main" id="{952732E8-FB9C-6EB5-95E3-3EFDB44C837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53603" y="-153603"/>
            <a:ext cx="5004754" cy="354019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infoga bild</a:t>
            </a:r>
          </a:p>
        </p:txBody>
      </p:sp>
      <p:sp>
        <p:nvSpPr>
          <p:cNvPr id="15" name="Platshållare för bild 4">
            <a:extLst>
              <a:ext uri="{FF2B5EF4-FFF2-40B4-BE49-F238E27FC236}">
                <a16:creationId xmlns:a16="http://schemas.microsoft.com/office/drawing/2014/main" id="{AEE5031E-6479-6985-BDEC-95E29160241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-149290" y="3475130"/>
            <a:ext cx="5004754" cy="354019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infoga bild</a:t>
            </a:r>
          </a:p>
        </p:txBody>
      </p:sp>
      <p:sp>
        <p:nvSpPr>
          <p:cNvPr id="16" name="Rubrik 1">
            <a:extLst>
              <a:ext uri="{FF2B5EF4-FFF2-40B4-BE49-F238E27FC236}">
                <a16:creationId xmlns:a16="http://schemas.microsoft.com/office/drawing/2014/main" id="{7C470426-179B-328A-6451-90331A9570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60690" y="748784"/>
            <a:ext cx="3145092" cy="692497"/>
          </a:xfrm>
        </p:spPr>
        <p:txBody>
          <a:bodyPr wrap="none" lIns="0" tIns="0" rIns="0" bIns="0" anchor="t" anchorCtr="0">
            <a:spAutoFit/>
          </a:bodyPr>
          <a:lstStyle>
            <a:lvl1pPr algn="l">
              <a:defRPr sz="5000" b="1">
                <a:solidFill>
                  <a:schemeClr val="bg2"/>
                </a:solidFill>
              </a:defRPr>
            </a:lvl1pPr>
          </a:lstStyle>
          <a:p>
            <a:r>
              <a:rPr lang="sv-SE"/>
              <a:t>Rubrik h1</a:t>
            </a:r>
          </a:p>
        </p:txBody>
      </p:sp>
      <p:sp>
        <p:nvSpPr>
          <p:cNvPr id="17" name="Underrubrik 2">
            <a:extLst>
              <a:ext uri="{FF2B5EF4-FFF2-40B4-BE49-F238E27FC236}">
                <a16:creationId xmlns:a16="http://schemas.microsoft.com/office/drawing/2014/main" id="{16E5AABE-1079-096F-4203-F2B6F725B6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60689" y="2122312"/>
            <a:ext cx="2391680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Underrubrik H2</a:t>
            </a:r>
          </a:p>
        </p:txBody>
      </p:sp>
      <p:sp>
        <p:nvSpPr>
          <p:cNvPr id="18" name="Platshållare för text 13">
            <a:extLst>
              <a:ext uri="{FF2B5EF4-FFF2-40B4-BE49-F238E27FC236}">
                <a16:creationId xmlns:a16="http://schemas.microsoft.com/office/drawing/2014/main" id="{9707AB8E-F9A9-6B39-7B7E-9888D382CE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61026" y="2782168"/>
            <a:ext cx="767261" cy="221599"/>
          </a:xfr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/>
              <a:t>Brödtext</a:t>
            </a:r>
          </a:p>
        </p:txBody>
      </p:sp>
    </p:spTree>
    <p:extLst>
      <p:ext uri="{BB962C8B-B14F-4D97-AF65-F5344CB8AC3E}">
        <p14:creationId xmlns:p14="http://schemas.microsoft.com/office/powerpoint/2010/main" val="1846752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collage+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ak 2">
            <a:extLst>
              <a:ext uri="{FF2B5EF4-FFF2-40B4-BE49-F238E27FC236}">
                <a16:creationId xmlns:a16="http://schemas.microsoft.com/office/drawing/2014/main" id="{0C7E9F09-0360-7E63-FA97-4E231D5F21CB}"/>
              </a:ext>
            </a:extLst>
          </p:cNvPr>
          <p:cNvCxnSpPr>
            <a:cxnSpLocks/>
          </p:cNvCxnSpPr>
          <p:nvPr userDrawn="1"/>
        </p:nvCxnSpPr>
        <p:spPr>
          <a:xfrm>
            <a:off x="4895849" y="-97971"/>
            <a:ext cx="0" cy="7112725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0819C10E-D9EB-5094-54FF-EE476A9BA93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13210" y="-97970"/>
            <a:ext cx="2275113" cy="3010968"/>
          </a:xfrm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infoga bild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E4C55962-A9E8-1AC6-E2FB-FBA6940EDE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60690" y="748784"/>
            <a:ext cx="3145092" cy="692497"/>
          </a:xfrm>
        </p:spPr>
        <p:txBody>
          <a:bodyPr wrap="none" lIns="0" tIns="0" rIns="0" bIns="0" anchor="t" anchorCtr="0">
            <a:spAutoFit/>
          </a:bodyPr>
          <a:lstStyle>
            <a:lvl1pPr algn="l">
              <a:defRPr sz="5000" b="1">
                <a:solidFill>
                  <a:schemeClr val="bg2"/>
                </a:solidFill>
              </a:defRPr>
            </a:lvl1pPr>
          </a:lstStyle>
          <a:p>
            <a:r>
              <a:rPr lang="sv-SE"/>
              <a:t>Rubrik h1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FE131728-09E3-F216-2625-75A9F4BE489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60689" y="2122312"/>
            <a:ext cx="2391680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Underrubrik H2</a:t>
            </a:r>
          </a:p>
        </p:txBody>
      </p:sp>
      <p:sp>
        <p:nvSpPr>
          <p:cNvPr id="10" name="Platshållare för text 13">
            <a:extLst>
              <a:ext uri="{FF2B5EF4-FFF2-40B4-BE49-F238E27FC236}">
                <a16:creationId xmlns:a16="http://schemas.microsoft.com/office/drawing/2014/main" id="{91BDBE5A-EFC8-902C-E62B-9DB1F468A1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61026" y="2782168"/>
            <a:ext cx="767261" cy="221599"/>
          </a:xfr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/>
              <a:t>Brödtext</a:t>
            </a:r>
          </a:p>
        </p:txBody>
      </p:sp>
      <p:cxnSp>
        <p:nvCxnSpPr>
          <p:cNvPr id="7" name="Rak 6">
            <a:extLst>
              <a:ext uri="{FF2B5EF4-FFF2-40B4-BE49-F238E27FC236}">
                <a16:creationId xmlns:a16="http://schemas.microsoft.com/office/drawing/2014/main" id="{84151B4F-D029-20D0-79B0-5C9BC38B5CAA}"/>
              </a:ext>
            </a:extLst>
          </p:cNvPr>
          <p:cNvCxnSpPr>
            <a:cxnSpLocks/>
          </p:cNvCxnSpPr>
          <p:nvPr userDrawn="1"/>
        </p:nvCxnSpPr>
        <p:spPr>
          <a:xfrm>
            <a:off x="2209799" y="-97971"/>
            <a:ext cx="0" cy="7112725"/>
          </a:xfrm>
          <a:prstGeom prst="line">
            <a:avLst/>
          </a:prstGeom>
          <a:ln w="101600">
            <a:solidFill>
              <a:srgbClr val="FE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k 10">
            <a:extLst>
              <a:ext uri="{FF2B5EF4-FFF2-40B4-BE49-F238E27FC236}">
                <a16:creationId xmlns:a16="http://schemas.microsoft.com/office/drawing/2014/main" id="{087B8316-BCD0-5DC6-58A9-0A9EB7B7F055}"/>
              </a:ext>
            </a:extLst>
          </p:cNvPr>
          <p:cNvCxnSpPr>
            <a:cxnSpLocks/>
          </p:cNvCxnSpPr>
          <p:nvPr userDrawn="1"/>
        </p:nvCxnSpPr>
        <p:spPr>
          <a:xfrm flipH="1">
            <a:off x="-65314" y="2962276"/>
            <a:ext cx="2275113" cy="0"/>
          </a:xfrm>
          <a:prstGeom prst="line">
            <a:avLst/>
          </a:prstGeom>
          <a:ln w="101600">
            <a:solidFill>
              <a:srgbClr val="FE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ak 11">
            <a:extLst>
              <a:ext uri="{FF2B5EF4-FFF2-40B4-BE49-F238E27FC236}">
                <a16:creationId xmlns:a16="http://schemas.microsoft.com/office/drawing/2014/main" id="{0F46237B-374A-3933-C5BD-C42A85DE8C71}"/>
              </a:ext>
            </a:extLst>
          </p:cNvPr>
          <p:cNvCxnSpPr>
            <a:cxnSpLocks/>
          </p:cNvCxnSpPr>
          <p:nvPr userDrawn="1"/>
        </p:nvCxnSpPr>
        <p:spPr>
          <a:xfrm flipH="1">
            <a:off x="2209799" y="5029201"/>
            <a:ext cx="2686050" cy="0"/>
          </a:xfrm>
          <a:prstGeom prst="line">
            <a:avLst/>
          </a:prstGeom>
          <a:ln w="101600">
            <a:solidFill>
              <a:srgbClr val="FE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k 12">
            <a:extLst>
              <a:ext uri="{FF2B5EF4-FFF2-40B4-BE49-F238E27FC236}">
                <a16:creationId xmlns:a16="http://schemas.microsoft.com/office/drawing/2014/main" id="{C4BDDA74-9DD9-0D9A-85AD-211EAD2E4961}"/>
              </a:ext>
            </a:extLst>
          </p:cNvPr>
          <p:cNvCxnSpPr>
            <a:cxnSpLocks/>
          </p:cNvCxnSpPr>
          <p:nvPr userDrawn="1"/>
        </p:nvCxnSpPr>
        <p:spPr>
          <a:xfrm flipH="1">
            <a:off x="2209799" y="1752601"/>
            <a:ext cx="2686050" cy="0"/>
          </a:xfrm>
          <a:prstGeom prst="line">
            <a:avLst/>
          </a:prstGeom>
          <a:ln w="101600">
            <a:solidFill>
              <a:srgbClr val="FE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tshållare för bild 4">
            <a:extLst>
              <a:ext uri="{FF2B5EF4-FFF2-40B4-BE49-F238E27FC236}">
                <a16:creationId xmlns:a16="http://schemas.microsoft.com/office/drawing/2014/main" id="{EB6221CF-17DA-6262-BC2C-7E0ADD6AD27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-113211" y="3011556"/>
            <a:ext cx="2275113" cy="4003193"/>
          </a:xfrm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infoga bild</a:t>
            </a:r>
          </a:p>
        </p:txBody>
      </p:sp>
      <p:sp>
        <p:nvSpPr>
          <p:cNvPr id="17" name="Platshållare för bild 4">
            <a:extLst>
              <a:ext uri="{FF2B5EF4-FFF2-40B4-BE49-F238E27FC236}">
                <a16:creationId xmlns:a16="http://schemas.microsoft.com/office/drawing/2014/main" id="{85573BB6-69FA-B40C-1E23-ACA9A68FA81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257697" y="-185052"/>
            <a:ext cx="2590250" cy="1897737"/>
          </a:xfrm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infoga bild</a:t>
            </a:r>
          </a:p>
        </p:txBody>
      </p:sp>
      <p:sp>
        <p:nvSpPr>
          <p:cNvPr id="19" name="Platshållare för bild 4">
            <a:extLst>
              <a:ext uri="{FF2B5EF4-FFF2-40B4-BE49-F238E27FC236}">
                <a16:creationId xmlns:a16="http://schemas.microsoft.com/office/drawing/2014/main" id="{848872A6-A49D-B7FD-CE69-464686B0965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257697" y="1800500"/>
            <a:ext cx="2590250" cy="3180793"/>
          </a:xfrm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infoga bild</a:t>
            </a:r>
          </a:p>
        </p:txBody>
      </p:sp>
      <p:sp>
        <p:nvSpPr>
          <p:cNvPr id="20" name="Platshållare för bild 4">
            <a:extLst>
              <a:ext uri="{FF2B5EF4-FFF2-40B4-BE49-F238E27FC236}">
                <a16:creationId xmlns:a16="http://schemas.microsoft.com/office/drawing/2014/main" id="{A6AC37D4-4519-7D6C-7CF2-94DD4EE0861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257697" y="5070475"/>
            <a:ext cx="2590250" cy="1952626"/>
          </a:xfrm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infoga bild</a:t>
            </a:r>
          </a:p>
        </p:txBody>
      </p:sp>
    </p:spTree>
    <p:extLst>
      <p:ext uri="{BB962C8B-B14F-4D97-AF65-F5344CB8AC3E}">
        <p14:creationId xmlns:p14="http://schemas.microsoft.com/office/powerpoint/2010/main" val="3316929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 ruta 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331CA0C2-C45A-5DFB-EFCC-AD7C47B66C8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8954" y="1433015"/>
            <a:ext cx="9285463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Underrubrik H2</a:t>
            </a:r>
          </a:p>
        </p:txBody>
      </p:sp>
      <p:sp>
        <p:nvSpPr>
          <p:cNvPr id="4" name="Platshållare för text 13">
            <a:extLst>
              <a:ext uri="{FF2B5EF4-FFF2-40B4-BE49-F238E27FC236}">
                <a16:creationId xmlns:a16="http://schemas.microsoft.com/office/drawing/2014/main" id="{0665AD19-9B4B-6F64-B9E6-81568B7D949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9292" y="2092871"/>
            <a:ext cx="9285464" cy="221599"/>
          </a:xfr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/>
              <a:t>Brödtext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1BE76B78-BD32-E65B-54F0-E7E4FEC6C600}"/>
              </a:ext>
            </a:extLst>
          </p:cNvPr>
          <p:cNvSpPr/>
          <p:nvPr userDrawn="1"/>
        </p:nvSpPr>
        <p:spPr>
          <a:xfrm>
            <a:off x="479778" y="460023"/>
            <a:ext cx="11232444" cy="5936400"/>
          </a:xfrm>
          <a:prstGeom prst="roundRect">
            <a:avLst>
              <a:gd name="adj" fmla="val 7159"/>
            </a:avLst>
          </a:prstGeom>
          <a:noFill/>
          <a:ln w="1016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42238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 ruta helbild alternativ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331CA0C2-C45A-5DFB-EFCC-AD7C47B66C8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8954" y="1433015"/>
            <a:ext cx="9285463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Underrubrik H2</a:t>
            </a:r>
          </a:p>
        </p:txBody>
      </p:sp>
      <p:sp>
        <p:nvSpPr>
          <p:cNvPr id="4" name="Platshållare för text 13">
            <a:extLst>
              <a:ext uri="{FF2B5EF4-FFF2-40B4-BE49-F238E27FC236}">
                <a16:creationId xmlns:a16="http://schemas.microsoft.com/office/drawing/2014/main" id="{0665AD19-9B4B-6F64-B9E6-81568B7D949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9292" y="2092871"/>
            <a:ext cx="9285464" cy="221599"/>
          </a:xfr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v-SE"/>
              <a:t>Brödtext</a:t>
            </a:r>
          </a:p>
        </p:txBody>
      </p:sp>
      <p:sp>
        <p:nvSpPr>
          <p:cNvPr id="5" name="Rektangel med rundade hörn 4">
            <a:extLst>
              <a:ext uri="{FF2B5EF4-FFF2-40B4-BE49-F238E27FC236}">
                <a16:creationId xmlns:a16="http://schemas.microsoft.com/office/drawing/2014/main" id="{1BE76B78-BD32-E65B-54F0-E7E4FEC6C600}"/>
              </a:ext>
            </a:extLst>
          </p:cNvPr>
          <p:cNvSpPr/>
          <p:nvPr userDrawn="1"/>
        </p:nvSpPr>
        <p:spPr>
          <a:xfrm>
            <a:off x="479778" y="460023"/>
            <a:ext cx="11232444" cy="5936400"/>
          </a:xfrm>
          <a:prstGeom prst="roundRect">
            <a:avLst>
              <a:gd name="adj" fmla="val 7159"/>
            </a:avLst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34594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bild+text i ru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C9B4AEDF-23EE-3DDC-9915-35BECEB0C10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84348" y="-85700"/>
            <a:ext cx="12360696" cy="70294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infoga bild</a:t>
            </a:r>
          </a:p>
        </p:txBody>
      </p:sp>
      <p:sp>
        <p:nvSpPr>
          <p:cNvPr id="8" name="Platshållare för text 5">
            <a:extLst>
              <a:ext uri="{FF2B5EF4-FFF2-40B4-BE49-F238E27FC236}">
                <a16:creationId xmlns:a16="http://schemas.microsoft.com/office/drawing/2014/main" id="{C4932044-616C-61A4-0D4D-883D355C1F8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0670" y="5563591"/>
            <a:ext cx="1203480" cy="657818"/>
          </a:xfrm>
          <a:solidFill>
            <a:schemeClr val="bg2"/>
          </a:solidFill>
        </p:spPr>
        <p:txBody>
          <a:bodyPr wrap="none" lIns="216000" tIns="216000" rIns="216000" bIns="216000">
            <a:spAutoFit/>
          </a:bodyPr>
          <a:lstStyle>
            <a:lvl1pPr marL="0" indent="0">
              <a:buNone/>
              <a:defRPr sz="1600" b="0">
                <a:solidFill>
                  <a:schemeClr val="tx2"/>
                </a:solidFill>
              </a:defRPr>
            </a:lvl1pPr>
            <a:lvl2pPr marL="457200" indent="0">
              <a:buNone/>
              <a:defRPr sz="5000" b="1"/>
            </a:lvl2pPr>
            <a:lvl3pPr marL="914400" indent="0">
              <a:buNone/>
              <a:defRPr sz="5000" b="1"/>
            </a:lvl3pPr>
            <a:lvl4pPr marL="1371600" indent="0">
              <a:buNone/>
              <a:defRPr sz="5000" b="1"/>
            </a:lvl4pPr>
            <a:lvl5pPr marL="1828800" indent="0">
              <a:buNone/>
              <a:defRPr sz="5000" b="1"/>
            </a:lvl5pPr>
          </a:lstStyle>
          <a:p>
            <a:pPr lvl="0"/>
            <a:r>
              <a:rPr lang="sv-SE"/>
              <a:t>Brödtext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1501B316-8438-9553-9F4E-5325F06011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0671" y="4684537"/>
            <a:ext cx="2574625" cy="1019661"/>
          </a:xfrm>
          <a:solidFill>
            <a:schemeClr val="bg2"/>
          </a:solidFill>
        </p:spPr>
        <p:txBody>
          <a:bodyPr wrap="none" lIns="216000" tIns="216000" rIns="216000" bIns="108000">
            <a:spAutoFit/>
          </a:bodyPr>
          <a:lstStyle>
            <a:lvl1pPr marL="0" indent="0">
              <a:buNone/>
              <a:defRPr sz="5000" b="1">
                <a:solidFill>
                  <a:schemeClr val="tx2"/>
                </a:solidFill>
              </a:defRPr>
            </a:lvl1pPr>
            <a:lvl2pPr marL="457200" indent="0">
              <a:buNone/>
              <a:defRPr sz="5000" b="1"/>
            </a:lvl2pPr>
            <a:lvl3pPr marL="914400" indent="0">
              <a:buNone/>
              <a:defRPr sz="5000" b="1"/>
            </a:lvl3pPr>
            <a:lvl4pPr marL="1371600" indent="0">
              <a:buNone/>
              <a:defRPr sz="5000" b="1"/>
            </a:lvl4pPr>
            <a:lvl5pPr marL="1828800" indent="0">
              <a:buNone/>
              <a:defRPr sz="5000" b="1"/>
            </a:lvl5pPr>
          </a:lstStyle>
          <a:p>
            <a:pPr lvl="0"/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4480279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bild+text i ruta alternativ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C9B4AEDF-23EE-3DDC-9915-35BECEB0C10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84348" y="-85700"/>
            <a:ext cx="12360696" cy="70294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infoga bild</a:t>
            </a:r>
          </a:p>
        </p:txBody>
      </p:sp>
      <p:sp>
        <p:nvSpPr>
          <p:cNvPr id="8" name="Platshållare för text 5">
            <a:extLst>
              <a:ext uri="{FF2B5EF4-FFF2-40B4-BE49-F238E27FC236}">
                <a16:creationId xmlns:a16="http://schemas.microsoft.com/office/drawing/2014/main" id="{C4932044-616C-61A4-0D4D-883D355C1F8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0670" y="5563591"/>
            <a:ext cx="1203480" cy="657818"/>
          </a:xfrm>
          <a:solidFill>
            <a:srgbClr val="006AA7"/>
          </a:solidFill>
        </p:spPr>
        <p:txBody>
          <a:bodyPr wrap="none" lIns="216000" tIns="216000" rIns="216000" bIns="216000">
            <a:sp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5000" b="1"/>
            </a:lvl2pPr>
            <a:lvl3pPr marL="914400" indent="0">
              <a:buNone/>
              <a:defRPr sz="5000" b="1"/>
            </a:lvl3pPr>
            <a:lvl4pPr marL="1371600" indent="0">
              <a:buNone/>
              <a:defRPr sz="5000" b="1"/>
            </a:lvl4pPr>
            <a:lvl5pPr marL="1828800" indent="0">
              <a:buNone/>
              <a:defRPr sz="5000" b="1"/>
            </a:lvl5pPr>
          </a:lstStyle>
          <a:p>
            <a:pPr lvl="0"/>
            <a:r>
              <a:rPr lang="sv-SE"/>
              <a:t>Brödtext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1501B316-8438-9553-9F4E-5325F06011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0671" y="4684537"/>
            <a:ext cx="2574625" cy="1019661"/>
          </a:xfrm>
          <a:solidFill>
            <a:srgbClr val="006AA7"/>
          </a:solidFill>
        </p:spPr>
        <p:txBody>
          <a:bodyPr wrap="none" lIns="216000" tIns="216000" rIns="216000" bIns="108000">
            <a:spAutoFit/>
          </a:bodyPr>
          <a:lstStyle>
            <a:lvl1pPr marL="0" indent="0">
              <a:buNone/>
              <a:defRPr sz="5000" b="1">
                <a:solidFill>
                  <a:schemeClr val="bg2"/>
                </a:solidFill>
              </a:defRPr>
            </a:lvl1pPr>
            <a:lvl2pPr marL="457200" indent="0">
              <a:buNone/>
              <a:defRPr sz="5000" b="1"/>
            </a:lvl2pPr>
            <a:lvl3pPr marL="914400" indent="0">
              <a:buNone/>
              <a:defRPr sz="5000" b="1"/>
            </a:lvl3pPr>
            <a:lvl4pPr marL="1371600" indent="0">
              <a:buNone/>
              <a:defRPr sz="5000" b="1"/>
            </a:lvl4pPr>
            <a:lvl5pPr marL="1828800" indent="0">
              <a:buNone/>
              <a:defRPr sz="5000" b="1"/>
            </a:lvl5pPr>
          </a:lstStyle>
          <a:p>
            <a:pPr lvl="0"/>
            <a:r>
              <a:rPr lang="sv-SE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1128630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33BE69BC-C6F3-0C08-39FD-00AAC1E06F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88943" y="1885244"/>
            <a:ext cx="2743200" cy="2743200"/>
          </a:xfrm>
          <a:prstGeom prst="ellipse">
            <a:avLst/>
          </a:prstGeom>
          <a:ln w="101600">
            <a:solidFill>
              <a:schemeClr val="bg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infoga bild</a:t>
            </a:r>
          </a:p>
        </p:txBody>
      </p:sp>
      <p:sp>
        <p:nvSpPr>
          <p:cNvPr id="5" name="Platshållare för bild 3">
            <a:extLst>
              <a:ext uri="{FF2B5EF4-FFF2-40B4-BE49-F238E27FC236}">
                <a16:creationId xmlns:a16="http://schemas.microsoft.com/office/drawing/2014/main" id="{AC2F90B2-3A06-432E-C354-AEF5855A0F1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724400" y="1885244"/>
            <a:ext cx="2743200" cy="2743200"/>
          </a:xfrm>
          <a:prstGeom prst="ellipse">
            <a:avLst/>
          </a:prstGeom>
          <a:ln w="101600">
            <a:solidFill>
              <a:schemeClr val="bg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infoga bild</a:t>
            </a:r>
          </a:p>
        </p:txBody>
      </p:sp>
      <p:sp>
        <p:nvSpPr>
          <p:cNvPr id="7" name="Platshållare för bild 3">
            <a:extLst>
              <a:ext uri="{FF2B5EF4-FFF2-40B4-BE49-F238E27FC236}">
                <a16:creationId xmlns:a16="http://schemas.microsoft.com/office/drawing/2014/main" id="{0E276AB0-F523-8E02-8799-93F15218064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59857" y="1885244"/>
            <a:ext cx="2743200" cy="2743200"/>
          </a:xfrm>
          <a:prstGeom prst="ellipse">
            <a:avLst/>
          </a:prstGeom>
          <a:ln w="101600">
            <a:solidFill>
              <a:schemeClr val="bg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infoga bild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1E67AC9D-F41C-FA13-3760-61716B46F1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72254" y="4933774"/>
            <a:ext cx="376577" cy="221599"/>
          </a:xfrm>
        </p:spPr>
        <p:txBody>
          <a:bodyPr wrap="none" lIns="0" tIns="0" rIns="0" bIns="0">
            <a:sp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10" name="Platshållare för text 8">
            <a:extLst>
              <a:ext uri="{FF2B5EF4-FFF2-40B4-BE49-F238E27FC236}">
                <a16:creationId xmlns:a16="http://schemas.microsoft.com/office/drawing/2014/main" id="{AD0915A3-EEB5-F8B7-6D21-91A4247D4F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07711" y="4933774"/>
            <a:ext cx="376577" cy="221599"/>
          </a:xfrm>
        </p:spPr>
        <p:txBody>
          <a:bodyPr wrap="none" lIns="0" tIns="0" rIns="0" bIns="0">
            <a:sp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11" name="Platshållare för text 8">
            <a:extLst>
              <a:ext uri="{FF2B5EF4-FFF2-40B4-BE49-F238E27FC236}">
                <a16:creationId xmlns:a16="http://schemas.microsoft.com/office/drawing/2014/main" id="{F05CF04B-A82F-82D2-91A1-894392BB53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43168" y="4933774"/>
            <a:ext cx="376577" cy="221599"/>
          </a:xfrm>
        </p:spPr>
        <p:txBody>
          <a:bodyPr wrap="none" lIns="0" tIns="0" rIns="0" bIns="0">
            <a:sp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</a:defRPr>
            </a:lvl3pPr>
            <a:lvl4pPr marL="1371600" indent="0">
              <a:buNone/>
              <a:defRPr sz="1600">
                <a:solidFill>
                  <a:schemeClr val="tx1"/>
                </a:solidFill>
              </a:defRPr>
            </a:lvl4pPr>
            <a:lvl5pPr marL="1828800" indent="0">
              <a:buNone/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14" name="Rubrik 1">
            <a:extLst>
              <a:ext uri="{FF2B5EF4-FFF2-40B4-BE49-F238E27FC236}">
                <a16:creationId xmlns:a16="http://schemas.microsoft.com/office/drawing/2014/main" id="{60CE30A5-0269-6741-3802-369801B8F14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23453" y="854169"/>
            <a:ext cx="3145092" cy="692497"/>
          </a:xfrm>
        </p:spPr>
        <p:txBody>
          <a:bodyPr wrap="none" lIns="0" tIns="0" rIns="0" bIns="0" anchor="t" anchorCtr="0">
            <a:spAutoFit/>
          </a:bodyPr>
          <a:lstStyle>
            <a:lvl1pPr algn="ctr">
              <a:defRPr sz="5000" b="1">
                <a:solidFill>
                  <a:schemeClr val="bg2"/>
                </a:solidFill>
              </a:defRPr>
            </a:lvl1pPr>
          </a:lstStyle>
          <a:p>
            <a:r>
              <a:rPr lang="sv-SE"/>
              <a:t>Rubrik h1</a:t>
            </a:r>
          </a:p>
        </p:txBody>
      </p:sp>
    </p:spTree>
    <p:extLst>
      <p:ext uri="{BB962C8B-B14F-4D97-AF65-F5344CB8AC3E}">
        <p14:creationId xmlns:p14="http://schemas.microsoft.com/office/powerpoint/2010/main" val="18758575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+textbub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33BE69BC-C6F3-0C08-39FD-00AAC1E06F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914525" y="1742696"/>
            <a:ext cx="4301467" cy="4301467"/>
          </a:xfrm>
          <a:prstGeom prst="ellipse">
            <a:avLst/>
          </a:prstGeom>
          <a:ln w="101600">
            <a:solidFill>
              <a:schemeClr val="bg2"/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infoga bild</a:t>
            </a:r>
          </a:p>
        </p:txBody>
      </p:sp>
      <p:sp>
        <p:nvSpPr>
          <p:cNvPr id="12" name="Tår 11">
            <a:extLst>
              <a:ext uri="{FF2B5EF4-FFF2-40B4-BE49-F238E27FC236}">
                <a16:creationId xmlns:a16="http://schemas.microsoft.com/office/drawing/2014/main" id="{49A45404-DD88-480A-DCBE-5C60E4BDE2E0}"/>
              </a:ext>
            </a:extLst>
          </p:cNvPr>
          <p:cNvSpPr/>
          <p:nvPr userDrawn="1"/>
        </p:nvSpPr>
        <p:spPr>
          <a:xfrm rot="10800000">
            <a:off x="6791325" y="749925"/>
            <a:ext cx="3486150" cy="3486150"/>
          </a:xfrm>
          <a:prstGeom prst="teardrop">
            <a:avLst/>
          </a:prstGeom>
          <a:solidFill>
            <a:srgbClr val="FE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Platshållare för text 16">
            <a:extLst>
              <a:ext uri="{FF2B5EF4-FFF2-40B4-BE49-F238E27FC236}">
                <a16:creationId xmlns:a16="http://schemas.microsoft.com/office/drawing/2014/main" id="{8599E5B7-232D-40A2-452C-0F9D4E12A9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38218" y="1934200"/>
            <a:ext cx="2392363" cy="443198"/>
          </a:xfrm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sv-SE"/>
              <a:t>Brödtext, låt inte texten </a:t>
            </a:r>
            <a:br>
              <a:rPr lang="sv-SE"/>
            </a:br>
            <a:r>
              <a:rPr lang="sv-SE"/>
              <a:t>falla utanför bubblan.</a:t>
            </a:r>
          </a:p>
        </p:txBody>
      </p:sp>
      <p:pic>
        <p:nvPicPr>
          <p:cNvPr id="19" name="Bild 18">
            <a:extLst>
              <a:ext uri="{FF2B5EF4-FFF2-40B4-BE49-F238E27FC236}">
                <a16:creationId xmlns:a16="http://schemas.microsoft.com/office/drawing/2014/main" id="{7682F1FC-81D8-6128-68A5-F43C310A8A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6618" t="21586"/>
          <a:stretch/>
        </p:blipFill>
        <p:spPr>
          <a:xfrm>
            <a:off x="-1" y="-1"/>
            <a:ext cx="5816017" cy="401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2232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1B5759F7-E103-430B-4BCD-7CB5C0BD96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4355" y="1480619"/>
            <a:ext cx="7947378" cy="1329595"/>
          </a:xfrm>
        </p:spPr>
        <p:txBody>
          <a:bodyPr wrap="none" lIns="0" tIns="0" rIns="0" bIns="0" anchor="t" anchorCtr="0">
            <a:spAutoFit/>
          </a:bodyPr>
          <a:lstStyle>
            <a:lvl1pPr algn="l">
              <a:defRPr sz="3200" b="1">
                <a:solidFill>
                  <a:schemeClr val="bg2"/>
                </a:solidFill>
              </a:defRPr>
            </a:lvl1pPr>
          </a:lstStyle>
          <a:p>
            <a:r>
              <a:rPr lang="sv-SE"/>
              <a:t>Citat</a:t>
            </a:r>
            <a:br>
              <a:rPr lang="sv-SE"/>
            </a:br>
            <a:r>
              <a:rPr lang="sv-SE"/>
              <a:t>Mindre mängd text = större textnivå</a:t>
            </a:r>
            <a:br>
              <a:rPr lang="sv-SE"/>
            </a:br>
            <a:r>
              <a:rPr lang="sv-SE"/>
              <a:t>Se sidan ”textnivåer” för instruktioner.</a:t>
            </a:r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964E6854-0556-B811-E815-5EE9F90B0F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4355" y="3136382"/>
            <a:ext cx="995850" cy="221599"/>
          </a:xfrm>
        </p:spPr>
        <p:txBody>
          <a:bodyPr wrap="none" lIns="0" tIns="0" rIns="0" bIns="0">
            <a:spAutoFit/>
          </a:bodyPr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Namn, titel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B7AE1996-B6AD-B851-83D9-A6F458D2C1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983" t="18218" r="-6430" b="11805"/>
          <a:stretch/>
        </p:blipFill>
        <p:spPr>
          <a:xfrm flipH="1">
            <a:off x="8985954" y="0"/>
            <a:ext cx="32060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2669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+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1B5759F7-E103-430B-4BCD-7CB5C0BD96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45067" y="1480619"/>
            <a:ext cx="6050844" cy="997196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2400" b="1">
                <a:solidFill>
                  <a:schemeClr val="bg2"/>
                </a:solidFill>
              </a:defRPr>
            </a:lvl1pPr>
          </a:lstStyle>
          <a:p>
            <a:r>
              <a:rPr lang="sv-SE"/>
              <a:t>Citat</a:t>
            </a:r>
            <a:br>
              <a:rPr lang="sv-SE"/>
            </a:br>
            <a:r>
              <a:rPr lang="sv-SE"/>
              <a:t>Mindre mängd text = större textnivå</a:t>
            </a:r>
            <a:br>
              <a:rPr lang="sv-SE"/>
            </a:br>
            <a:r>
              <a:rPr lang="sv-SE"/>
              <a:t>Se sidan ”textnivåer” för instruktioner.</a:t>
            </a:r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964E6854-0556-B811-E815-5EE9F90B0F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5067" y="3136382"/>
            <a:ext cx="995850" cy="221599"/>
          </a:xfrm>
        </p:spPr>
        <p:txBody>
          <a:bodyPr wrap="none" lIns="0" tIns="0" rIns="0" bIns="0">
            <a:spAutoFit/>
          </a:bodyPr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Namn, titel</a:t>
            </a:r>
          </a:p>
        </p:txBody>
      </p:sp>
      <p:sp>
        <p:nvSpPr>
          <p:cNvPr id="7" name="Platshållare för bild 4">
            <a:extLst>
              <a:ext uri="{FF2B5EF4-FFF2-40B4-BE49-F238E27FC236}">
                <a16:creationId xmlns:a16="http://schemas.microsoft.com/office/drawing/2014/main" id="{F01EE2EE-6510-1118-029D-8312D60958F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563556" y="0"/>
            <a:ext cx="4628444" cy="6858000"/>
          </a:xfrm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infoga bild</a:t>
            </a:r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1F8EA3D5-5056-AF6C-047A-87FEA4BF60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937"/>
          <a:stretch/>
        </p:blipFill>
        <p:spPr>
          <a:xfrm>
            <a:off x="0" y="5110205"/>
            <a:ext cx="7270045" cy="144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1177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12117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platta SG-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46E237DE-54B3-E53E-C9AD-FDB9A6791E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3665" y="2282943"/>
            <a:ext cx="2064668" cy="830997"/>
          </a:xfrm>
        </p:spPr>
        <p:txBody>
          <a:bodyPr wrap="none" lIns="0" tIns="0" rIns="0" bIns="0" anchor="t" anchorCtr="0">
            <a:spAutoFit/>
          </a:bodyPr>
          <a:lstStyle>
            <a:lvl1pPr algn="ctr">
              <a:defRPr sz="6000" b="1">
                <a:solidFill>
                  <a:schemeClr val="bg2"/>
                </a:solidFill>
              </a:defRPr>
            </a:lvl1pPr>
          </a:lstStyle>
          <a:p>
            <a:r>
              <a:rPr lang="sv-SE"/>
              <a:t>Tack!</a:t>
            </a:r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D12D9B96-C9D1-80D7-B79D-CEE98E0963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0497" y="3661350"/>
            <a:ext cx="2031005" cy="246221"/>
          </a:xfrm>
        </p:spPr>
        <p:txBody>
          <a:bodyPr wrap="non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 sz="16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Kontaktinformation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9D5BF377-402B-9CFD-1045-39300159F0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590" y="5215385"/>
            <a:ext cx="2750820" cy="79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6043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platta kombi-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46E237DE-54B3-E53E-C9AD-FDB9A6791E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63665" y="2282943"/>
            <a:ext cx="2064668" cy="830997"/>
          </a:xfrm>
        </p:spPr>
        <p:txBody>
          <a:bodyPr wrap="none" lIns="0" tIns="0" rIns="0" bIns="0" anchor="t" anchorCtr="0">
            <a:spAutoFit/>
          </a:bodyPr>
          <a:lstStyle>
            <a:lvl1pPr algn="ctr">
              <a:defRPr sz="6000" b="1">
                <a:solidFill>
                  <a:schemeClr val="bg2"/>
                </a:solidFill>
              </a:defRPr>
            </a:lvl1pPr>
          </a:lstStyle>
          <a:p>
            <a:r>
              <a:rPr lang="sv-SE"/>
              <a:t>Tack!</a:t>
            </a:r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D12D9B96-C9D1-80D7-B79D-CEE98E0963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0497" y="3661350"/>
            <a:ext cx="2031005" cy="246221"/>
          </a:xfrm>
        </p:spPr>
        <p:txBody>
          <a:bodyPr wrap="non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  <a:defRPr sz="16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Kontaktinformation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84CDB99-FA71-012A-B03C-97472727B8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6383" y="5212152"/>
            <a:ext cx="3599234" cy="79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1830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T EFTER DENNA BILD TILLHÖR INTE DENNA 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AB78D697-7028-26FE-3435-B4D894BCB84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88595EB-EBF3-659A-C500-7CFF59927995}"/>
              </a:ext>
            </a:extLst>
          </p:cNvPr>
          <p:cNvSpPr txBox="1"/>
          <p:nvPr userDrawn="1"/>
        </p:nvSpPr>
        <p:spPr>
          <a:xfrm>
            <a:off x="254000" y="305068"/>
            <a:ext cx="1128776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0"/>
              </a:lnSpc>
            </a:pPr>
            <a:r>
              <a:rPr lang="sv-SE" sz="12000" b="1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ALLT EFTER DENNA BILD TILLHÖR INTE DENNA MALL</a:t>
            </a:r>
          </a:p>
        </p:txBody>
      </p:sp>
    </p:spTree>
    <p:extLst>
      <p:ext uri="{BB962C8B-B14F-4D97-AF65-F5344CB8AC3E}">
        <p14:creationId xmlns:p14="http://schemas.microsoft.com/office/powerpoint/2010/main" val="10714053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Dra bilden till platshållaren eller klicka på ikonen för att lägga till den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613B-3B58-43EA-8B3D-342E6BA1654B}" type="datetimeFigureOut">
              <a:rPr lang="sv-SE" smtClean="0"/>
              <a:t>2023-03-13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14852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2613B-3B58-43EA-8B3D-342E6BA1654B}" type="datetimeFigureOut">
              <a:rPr lang="sv-SE" smtClean="0"/>
              <a:t>2023-03-13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5207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5BD19CA-58D1-D042-A177-AE964FCF8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C7EDA73-822A-A04E-B93A-00177FEC3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2</a:t>
            </a:r>
          </a:p>
          <a:p>
            <a:pPr lvl="2"/>
            <a:r>
              <a:rPr lang="sv-SE"/>
              <a:t>Nivå 3</a:t>
            </a:r>
          </a:p>
        </p:txBody>
      </p:sp>
    </p:spTree>
    <p:extLst>
      <p:ext uri="{BB962C8B-B14F-4D97-AF65-F5344CB8AC3E}">
        <p14:creationId xmlns:p14="http://schemas.microsoft.com/office/powerpoint/2010/main" val="2013207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1" r:id="rId2"/>
    <p:sldLayoutId id="2147483649" r:id="rId3"/>
    <p:sldLayoutId id="2147483651" r:id="rId4"/>
    <p:sldLayoutId id="2147483652" r:id="rId5"/>
    <p:sldLayoutId id="2147483672" r:id="rId6"/>
    <p:sldLayoutId id="2147483653" r:id="rId7"/>
    <p:sldLayoutId id="2147483654" r:id="rId8"/>
    <p:sldLayoutId id="2147483655" r:id="rId9"/>
    <p:sldLayoutId id="2147483657" r:id="rId10"/>
    <p:sldLayoutId id="2147483656" r:id="rId11"/>
    <p:sldLayoutId id="2147483658" r:id="rId12"/>
    <p:sldLayoutId id="2147483665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6" r:id="rId19"/>
    <p:sldLayoutId id="2147483664" r:id="rId20"/>
    <p:sldLayoutId id="2147483668" r:id="rId21"/>
    <p:sldLayoutId id="2147483670" r:id="rId22"/>
    <p:sldLayoutId id="2147483667" r:id="rId23"/>
    <p:sldLayoutId id="2147483674" r:id="rId24"/>
    <p:sldLayoutId id="2147483675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179388" indent="-179388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311150" indent="-1317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490538" indent="-1317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2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2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0.xml"/><Relationship Id="rId1" Type="http://schemas.openxmlformats.org/officeDocument/2006/relationships/video" Target="https://www.youtube.com/embed/PFZ84LLmJn0?feature=oembed" TargetMode="External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c8fc8e3f-82cc-4f1f-9ca1-b736167da2d8/?pbi_source=PowerPoin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GL125av3q8o?feature=oembed" TargetMode="Externa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9.emf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B49E3D-6856-E271-DDEE-E368DD2B00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089" y="748783"/>
            <a:ext cx="7080464" cy="1661993"/>
          </a:xfrm>
        </p:spPr>
        <p:txBody>
          <a:bodyPr/>
          <a:lstStyle/>
          <a:p>
            <a:r>
              <a:rPr lang="sv-SE" dirty="0"/>
              <a:t>Svensk Gymnastik</a:t>
            </a:r>
            <a:br>
              <a:rPr lang="sv-SE" dirty="0"/>
            </a:br>
            <a:r>
              <a:rPr lang="sv-SE" dirty="0"/>
              <a:t>Regionsårsmöte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B596697-0DC3-D0A7-551B-CC12EDA24A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0089" y="2835717"/>
            <a:ext cx="5486003" cy="921278"/>
          </a:xfrm>
        </p:spPr>
        <p:txBody>
          <a:bodyPr/>
          <a:lstStyle/>
          <a:p>
            <a:r>
              <a:rPr lang="sv-SE" b="0" dirty="0"/>
              <a:t>Region Väst</a:t>
            </a:r>
          </a:p>
          <a:p>
            <a:r>
              <a:rPr lang="sv-SE" b="0" dirty="0"/>
              <a:t>Datum 12:e mars 2023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84584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nlinemedia 4" title="Svensk Gymnastik - Rörelse är vårt språk">
            <a:hlinkClick r:id="" action="ppaction://media"/>
            <a:extLst>
              <a:ext uri="{FF2B5EF4-FFF2-40B4-BE49-F238E27FC236}">
                <a16:creationId xmlns:a16="http://schemas.microsoft.com/office/drawing/2014/main" id="{A20CE748-C429-B260-518C-5DC8E432987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068082" y="1373722"/>
            <a:ext cx="7665578" cy="433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52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tshållare för bild 6">
            <a:extLst>
              <a:ext uri="{FF2B5EF4-FFF2-40B4-BE49-F238E27FC236}">
                <a16:creationId xmlns:a16="http://schemas.microsoft.com/office/drawing/2014/main" id="{FD18D127-4480-D1ED-4E94-FF7B668EF1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6CFF86DA-5A0E-9AEE-F355-22EF314327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0690" y="748784"/>
            <a:ext cx="5139227" cy="692497"/>
          </a:xfrm>
        </p:spPr>
        <p:txBody>
          <a:bodyPr/>
          <a:lstStyle/>
          <a:p>
            <a:r>
              <a:rPr lang="sv-SE"/>
              <a:t>Allt hänger ihop</a:t>
            </a:r>
          </a:p>
        </p:txBody>
      </p:sp>
      <p:sp>
        <p:nvSpPr>
          <p:cNvPr id="4" name="Underrubrik 3">
            <a:extLst>
              <a:ext uri="{FF2B5EF4-FFF2-40B4-BE49-F238E27FC236}">
                <a16:creationId xmlns:a16="http://schemas.microsoft.com/office/drawing/2014/main" id="{9BEB1688-BD44-BCF8-1A2C-F6FCC9EDCE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60689" y="2122312"/>
            <a:ext cx="4497102" cy="664797"/>
          </a:xfrm>
        </p:spPr>
        <p:txBody>
          <a:bodyPr/>
          <a:lstStyle/>
          <a:p>
            <a:r>
              <a:rPr lang="sv-SE"/>
              <a:t>Svensk Gymnastik Vill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87ABF9E-3D3C-5FA9-1F19-120BD01D47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61026" y="2782168"/>
            <a:ext cx="6206296" cy="3446072"/>
          </a:xfrm>
        </p:spPr>
        <p:txBody>
          <a:bodyPr/>
          <a:lstStyle/>
          <a:p>
            <a:pPr marL="285750" indent="-285750" algn="l">
              <a:defRPr/>
            </a:pPr>
            <a:r>
              <a:rPr lang="sv-SE" sz="2400">
                <a:cs typeface="Arial" panose="020B0604020202020204" pitchFamily="34" charset="0"/>
              </a:rPr>
              <a:t>Vision</a:t>
            </a:r>
          </a:p>
          <a:p>
            <a:pPr marL="285750" indent="-285750" algn="l">
              <a:defRPr/>
            </a:pPr>
            <a:r>
              <a:rPr lang="sv-SE" sz="2400">
                <a:cs typeface="Arial" panose="020B0604020202020204" pitchFamily="34" charset="0"/>
              </a:rPr>
              <a:t>Verksamhetsidé</a:t>
            </a:r>
          </a:p>
          <a:p>
            <a:pPr marL="285750" indent="-285750" algn="l">
              <a:defRPr/>
            </a:pPr>
            <a:r>
              <a:rPr lang="sv-SE" sz="2400">
                <a:cs typeface="Arial" panose="020B0604020202020204" pitchFamily="34" charset="0"/>
              </a:rPr>
              <a:t>Värdegrund</a:t>
            </a:r>
          </a:p>
          <a:p>
            <a:pPr marL="285750" indent="-285750" algn="l">
              <a:defRPr/>
            </a:pPr>
            <a:r>
              <a:rPr lang="sv-SE" sz="2400">
                <a:cs typeface="Arial" panose="020B0604020202020204" pitchFamily="34" charset="0"/>
              </a:rPr>
              <a:t>Önskat läge 2028</a:t>
            </a:r>
          </a:p>
          <a:p>
            <a:pPr marL="285750" indent="-285750" algn="l">
              <a:defRPr/>
            </a:pPr>
            <a:r>
              <a:rPr lang="sv-SE" sz="2400">
                <a:cs typeface="Arial" panose="020B0604020202020204" pitchFamily="34" charset="0"/>
              </a:rPr>
              <a:t>Förnyelseresor</a:t>
            </a:r>
          </a:p>
          <a:p>
            <a:pPr marL="285750" indent="-285750" algn="l">
              <a:defRPr/>
            </a:pPr>
            <a:r>
              <a:rPr lang="sv-SE" sz="2400">
                <a:cs typeface="Arial" panose="020B0604020202020204" pitchFamily="34" charset="0"/>
              </a:rPr>
              <a:t>Gymnastikens uppförandekod</a:t>
            </a:r>
          </a:p>
          <a:p>
            <a:pPr marL="285750" indent="-285750" algn="l">
              <a:defRPr/>
            </a:pPr>
            <a:r>
              <a:rPr lang="sv-SE" sz="2400">
                <a:cs typeface="Arial" panose="020B0604020202020204" pitchFamily="34" charset="0"/>
              </a:rPr>
              <a:t>Utvecklingsmodellen</a:t>
            </a:r>
          </a:p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7871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tshållare för bild 7" descr="En bild som visar himmel, utomhus, person, sport&#10;&#10;Automatiskt genererad beskrivning">
            <a:extLst>
              <a:ext uri="{FF2B5EF4-FFF2-40B4-BE49-F238E27FC236}">
                <a16:creationId xmlns:a16="http://schemas.microsoft.com/office/drawing/2014/main" id="{AC621CBE-F45F-7E6F-EB19-E1D01DD6649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4348" y="-85700"/>
            <a:ext cx="12360696" cy="7029400"/>
          </a:xfr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0A24983-B955-E44F-3264-B7302B762B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0670" y="5563591"/>
            <a:ext cx="1974269" cy="657818"/>
          </a:xfrm>
        </p:spPr>
        <p:txBody>
          <a:bodyPr/>
          <a:lstStyle/>
          <a:p>
            <a:r>
              <a:rPr lang="sv-SE"/>
              <a:t>Rörelse hela livet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B2EE59A-D8BF-8B41-895B-E7E2577393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0671" y="4684537"/>
            <a:ext cx="2393486" cy="1019661"/>
          </a:xfrm>
        </p:spPr>
        <p:txBody>
          <a:bodyPr/>
          <a:lstStyle/>
          <a:p>
            <a:r>
              <a:rPr lang="sv-SE"/>
              <a:t>Vision</a:t>
            </a:r>
          </a:p>
        </p:txBody>
      </p:sp>
    </p:spTree>
    <p:extLst>
      <p:ext uri="{BB962C8B-B14F-4D97-AF65-F5344CB8AC3E}">
        <p14:creationId xmlns:p14="http://schemas.microsoft.com/office/powerpoint/2010/main" val="445161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tshållare för bild 7" descr="En bild som visar golv, person, sport&#10;&#10;Automatiskt genererad beskrivning">
            <a:extLst>
              <a:ext uri="{FF2B5EF4-FFF2-40B4-BE49-F238E27FC236}">
                <a16:creationId xmlns:a16="http://schemas.microsoft.com/office/drawing/2014/main" id="{D72B4FA4-9B17-41BE-508D-B64E75ECBB8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71400"/>
            <a:ext cx="12360696" cy="7029400"/>
          </a:xfr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D392433-D039-3798-4055-C4B77D5605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0670" y="5435995"/>
            <a:ext cx="4641985" cy="1579096"/>
          </a:xfrm>
        </p:spPr>
        <p:txBody>
          <a:bodyPr/>
          <a:lstStyle/>
          <a:p>
            <a:r>
              <a:rPr lang="sv-SE"/>
              <a:t>Svensk Gymnastik möjliggör för alla att träna, </a:t>
            </a:r>
            <a:br>
              <a:rPr lang="sv-SE"/>
            </a:br>
            <a:r>
              <a:rPr lang="sv-SE"/>
              <a:t>tävla och uppleva rörelseglädje. </a:t>
            </a:r>
          </a:p>
          <a:p>
            <a:r>
              <a:rPr lang="sv-SE"/>
              <a:t>Rörelse är vårt språk.</a:t>
            </a:r>
          </a:p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A272EEF-4827-DC61-36C1-A2DB68E8CA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0671" y="4631372"/>
            <a:ext cx="5605904" cy="1019661"/>
          </a:xfrm>
        </p:spPr>
        <p:txBody>
          <a:bodyPr/>
          <a:lstStyle/>
          <a:p>
            <a:r>
              <a:rPr lang="sv-SE"/>
              <a:t>Verksamhetsidé</a:t>
            </a:r>
          </a:p>
        </p:txBody>
      </p:sp>
    </p:spTree>
    <p:extLst>
      <p:ext uri="{BB962C8B-B14F-4D97-AF65-F5344CB8AC3E}">
        <p14:creationId xmlns:p14="http://schemas.microsoft.com/office/powerpoint/2010/main" val="2898791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tshållare för bild 4" descr="En bild som visar sport, person, friidrott&#10;&#10;Automatiskt genererad beskrivning">
            <a:extLst>
              <a:ext uri="{FF2B5EF4-FFF2-40B4-BE49-F238E27FC236}">
                <a16:creationId xmlns:a16="http://schemas.microsoft.com/office/drawing/2014/main" id="{6D47B3CE-2812-8D1E-B649-88464CE5F3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84348" y="-171400"/>
            <a:ext cx="12360696" cy="7029400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3AC7F05-65C5-8F9B-07E6-884F189456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0670" y="5499793"/>
            <a:ext cx="2755380" cy="1241249"/>
          </a:xfrm>
        </p:spPr>
        <p:txBody>
          <a:bodyPr/>
          <a:lstStyle/>
          <a:p>
            <a:r>
              <a:rPr lang="sv-SE"/>
              <a:t>Glädje och gemenskap</a:t>
            </a:r>
          </a:p>
          <a:p>
            <a:r>
              <a:rPr lang="sv-SE"/>
              <a:t>Nyfikenhet och utveckling</a:t>
            </a:r>
          </a:p>
          <a:p>
            <a:r>
              <a:rPr lang="sv-SE"/>
              <a:t>Öppenhet och trygghet 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743CDEB-AE52-E2C7-31C4-71C2D87F00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0671" y="4684537"/>
            <a:ext cx="4220909" cy="1019661"/>
          </a:xfrm>
        </p:spPr>
        <p:txBody>
          <a:bodyPr/>
          <a:lstStyle/>
          <a:p>
            <a:r>
              <a:rPr lang="sv-SE"/>
              <a:t>Värdegrund</a:t>
            </a:r>
          </a:p>
        </p:txBody>
      </p:sp>
    </p:spTree>
    <p:extLst>
      <p:ext uri="{BB962C8B-B14F-4D97-AF65-F5344CB8AC3E}">
        <p14:creationId xmlns:p14="http://schemas.microsoft.com/office/powerpoint/2010/main" val="1531139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tshållare för bild 6" descr="En bild som visar mark, golv, person, sport&#10;&#10;Automatiskt genererad beskrivning">
            <a:extLst>
              <a:ext uri="{FF2B5EF4-FFF2-40B4-BE49-F238E27FC236}">
                <a16:creationId xmlns:a16="http://schemas.microsoft.com/office/drawing/2014/main" id="{4518B05B-8E04-0E2E-FA5B-F37ACB7602D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D392433-D039-3798-4055-C4B77D5605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10670" y="5435995"/>
            <a:ext cx="5109486" cy="1294409"/>
          </a:xfrm>
        </p:spPr>
        <p:txBody>
          <a:bodyPr/>
          <a:lstStyle/>
          <a:p>
            <a:r>
              <a:rPr lang="sv-SE"/>
              <a:t>Öppna och innovativa föreningsmiljöer</a:t>
            </a:r>
          </a:p>
          <a:p>
            <a:r>
              <a:rPr lang="sv-SE"/>
              <a:t>En inkluderande och framgångsrik gymnastikrörelse</a:t>
            </a:r>
          </a:p>
          <a:p>
            <a:r>
              <a:rPr lang="sv-SE"/>
              <a:t>En positiv och pådrivande kraft i samhället</a:t>
            </a:r>
          </a:p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A272EEF-4827-DC61-36C1-A2DB68E8CA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0671" y="4631372"/>
            <a:ext cx="6078789" cy="1019661"/>
          </a:xfrm>
        </p:spPr>
        <p:txBody>
          <a:bodyPr/>
          <a:lstStyle/>
          <a:p>
            <a:r>
              <a:rPr lang="sv-SE"/>
              <a:t>Önskat läge 2028</a:t>
            </a:r>
          </a:p>
        </p:txBody>
      </p:sp>
    </p:spTree>
    <p:extLst>
      <p:ext uri="{BB962C8B-B14F-4D97-AF65-F5344CB8AC3E}">
        <p14:creationId xmlns:p14="http://schemas.microsoft.com/office/powerpoint/2010/main" val="1494080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9325A302-6442-513E-D6CA-266C5BFB57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0690" y="748784"/>
            <a:ext cx="4773743" cy="692497"/>
          </a:xfrm>
        </p:spPr>
        <p:txBody>
          <a:bodyPr/>
          <a:lstStyle/>
          <a:p>
            <a:r>
              <a:rPr lang="sv-SE"/>
              <a:t>Förnyelseresor</a:t>
            </a:r>
          </a:p>
        </p:txBody>
      </p:sp>
      <p:sp>
        <p:nvSpPr>
          <p:cNvPr id="4" name="Underrubrik 3">
            <a:extLst>
              <a:ext uri="{FF2B5EF4-FFF2-40B4-BE49-F238E27FC236}">
                <a16:creationId xmlns:a16="http://schemas.microsoft.com/office/drawing/2014/main" id="{878DEC6B-2AF8-E27B-107D-9A46D97A28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60688" y="2122312"/>
            <a:ext cx="6117181" cy="3524042"/>
          </a:xfrm>
        </p:spPr>
        <p:txBody>
          <a:bodyPr/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v-SE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En inkluderande och framgångsrik gymnastikrörelse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v-SE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Ledande inom grundmotorisk träning</a:t>
            </a:r>
          </a:p>
          <a:p>
            <a:pPr marL="457200" lvl="0" indent="-457200">
              <a:buFont typeface="+mj-lt"/>
              <a:buAutoNum type="arabicPeriod"/>
              <a:defRPr/>
            </a:pPr>
            <a:r>
              <a:rPr lang="sv-SE" sz="2400" b="0"/>
              <a:t>Öppna, innovativa och trygga träningsmiljöer </a:t>
            </a:r>
          </a:p>
          <a:p>
            <a:pPr marL="457200" lvl="0" indent="-457200">
              <a:buFont typeface="+mj-lt"/>
              <a:buAutoNum type="arabicPeriod"/>
              <a:defRPr/>
            </a:pPr>
            <a:r>
              <a:rPr kumimoji="0" lang="sv-SE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En hållbar och framgångsrik elit- och landslagsverksamhet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v-SE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En stolt och modig gymnastikrörelse</a:t>
            </a:r>
          </a:p>
          <a:p>
            <a:endParaRPr lang="sv-SE"/>
          </a:p>
        </p:txBody>
      </p:sp>
      <p:pic>
        <p:nvPicPr>
          <p:cNvPr id="7" name="Platshållare för bild 6">
            <a:extLst>
              <a:ext uri="{FF2B5EF4-FFF2-40B4-BE49-F238E27FC236}">
                <a16:creationId xmlns:a16="http://schemas.microsoft.com/office/drawing/2014/main" id="{F2AA996B-FCDF-6BAF-C8BA-26EAF051C0B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Platshållare för bild 11">
            <a:extLst>
              <a:ext uri="{FF2B5EF4-FFF2-40B4-BE49-F238E27FC236}">
                <a16:creationId xmlns:a16="http://schemas.microsoft.com/office/drawing/2014/main" id="{E4EEC079-F0B5-5445-F06B-7BAB2A5D849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Platshållare för bild 19">
            <a:extLst>
              <a:ext uri="{FF2B5EF4-FFF2-40B4-BE49-F238E27FC236}">
                <a16:creationId xmlns:a16="http://schemas.microsoft.com/office/drawing/2014/main" id="{C9336A0F-0919-9175-35EA-0D412FD2D01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23"/>
          <a:stretch/>
        </p:blipFill>
        <p:spPr>
          <a:xfrm>
            <a:off x="-113211" y="2997201"/>
            <a:ext cx="2275113" cy="3860800"/>
          </a:xfrm>
        </p:spPr>
      </p:pic>
      <p:pic>
        <p:nvPicPr>
          <p:cNvPr id="24" name="Platshållare för bild 23">
            <a:extLst>
              <a:ext uri="{FF2B5EF4-FFF2-40B4-BE49-F238E27FC236}">
                <a16:creationId xmlns:a16="http://schemas.microsoft.com/office/drawing/2014/main" id="{691D52C8-A94B-3CAB-8769-034EBDB47549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3841"/>
          <a:stretch/>
        </p:blipFill>
        <p:spPr>
          <a:xfrm>
            <a:off x="2257697" y="5069108"/>
            <a:ext cx="2578549" cy="2150842"/>
          </a:xfrm>
        </p:spPr>
      </p:pic>
      <p:pic>
        <p:nvPicPr>
          <p:cNvPr id="28" name="Platshållare för bild 27">
            <a:extLst>
              <a:ext uri="{FF2B5EF4-FFF2-40B4-BE49-F238E27FC236}">
                <a16:creationId xmlns:a16="http://schemas.microsoft.com/office/drawing/2014/main" id="{BE9E2CB2-FA64-DCC5-AAED-38B4B06CF5B2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66"/>
          <a:stretch/>
        </p:blipFill>
        <p:spPr>
          <a:xfrm>
            <a:off x="2257697" y="1800500"/>
            <a:ext cx="2590250" cy="3180793"/>
          </a:xfrm>
        </p:spPr>
      </p:pic>
    </p:spTree>
    <p:extLst>
      <p:ext uri="{BB962C8B-B14F-4D97-AF65-F5344CB8AC3E}">
        <p14:creationId xmlns:p14="http://schemas.microsoft.com/office/powerpoint/2010/main" val="1191190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C6008C67-8D12-B9A7-EB3E-51D8F50833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/>
              <a:t>Uppförandekod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49063FC1-E1B7-A7CD-AD3F-A1B2F28366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0088" y="1829697"/>
            <a:ext cx="8123892" cy="4093428"/>
          </a:xfrm>
        </p:spPr>
        <p:txBody>
          <a:bodyPr vert="horz" wrap="square" lIns="0" tIns="0" rIns="0" bIns="0" rtlCol="0" anchor="t">
            <a:spAutoFit/>
          </a:bodyPr>
          <a:lstStyle/>
          <a:p>
            <a:pPr marL="457200" indent="-457200" algn="l" rtl="0">
              <a:buFont typeface="+mj-lt"/>
              <a:buAutoNum type="arabicPeriod"/>
            </a:pPr>
            <a:r>
              <a:rPr lang="sv-SE" b="0" i="0">
                <a:effectLst/>
              </a:rPr>
              <a:t>Jag är en god förebild.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sv-SE" b="0" i="0">
                <a:effectLst/>
              </a:rPr>
              <a:t>Jag respekterar allas lika värde.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sv-SE" b="0" i="0">
                <a:effectLst/>
              </a:rPr>
              <a:t>Jag respekterar allas personliga integritet.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sv-SE" b="0" i="0">
                <a:effectLst/>
                <a:latin typeface="Tahoma"/>
                <a:ea typeface="Tahoma"/>
                <a:cs typeface="Tahoma"/>
              </a:rPr>
              <a:t>Jag värnar individens hälsa, säkerhet och välmående i samband med </a:t>
            </a:r>
            <a:r>
              <a:rPr lang="sv-SE" b="0">
                <a:latin typeface="Tahoma"/>
                <a:ea typeface="Tahoma"/>
                <a:cs typeface="Tahoma"/>
              </a:rPr>
              <a:t>gymnastikverksamhet</a:t>
            </a:r>
            <a:r>
              <a:rPr lang="sv-SE" b="0" i="0">
                <a:effectLst/>
                <a:latin typeface="Tahoma"/>
                <a:ea typeface="Tahoma"/>
                <a:cs typeface="Tahoma"/>
              </a:rPr>
              <a:t>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sv-SE" b="0" i="0">
                <a:effectLst/>
              </a:rPr>
              <a:t>Jag bidrar till att alla kan känna glädje och gemenskap.</a:t>
            </a:r>
          </a:p>
          <a:p>
            <a:pPr marL="457200" indent="-457200" algn="l" rtl="0">
              <a:buFont typeface="+mj-lt"/>
              <a:buAutoNum type="arabicPeriod"/>
            </a:pPr>
            <a:r>
              <a:rPr lang="sv-SE" b="0" i="0">
                <a:effectLst/>
              </a:rPr>
              <a:t>Jag underlättar individens utveckling med utgångspunkt i den enskilda individens utvecklingsnivå, förutsättningar och ambitionsnivå.</a:t>
            </a:r>
          </a:p>
          <a:p>
            <a:endParaRPr lang="sv-SE" b="0"/>
          </a:p>
        </p:txBody>
      </p:sp>
    </p:spTree>
    <p:extLst>
      <p:ext uri="{BB962C8B-B14F-4D97-AF65-F5344CB8AC3E}">
        <p14:creationId xmlns:p14="http://schemas.microsoft.com/office/powerpoint/2010/main" val="3368926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73663F20-91B2-56C3-0779-E0D7271DF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263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viderade anvisningar för barn- och ungdomsgymnastiken | Svenska  Gymnastikförbundet">
            <a:extLst>
              <a:ext uri="{FF2B5EF4-FFF2-40B4-BE49-F238E27FC236}">
                <a16:creationId xmlns:a16="http://schemas.microsoft.com/office/drawing/2014/main" id="{D3A4F1AA-221B-F80E-F4FD-37BAA0BA9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185" y="1737981"/>
            <a:ext cx="4519017" cy="2531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B42FD649-CF31-D739-3797-950A19A290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4098" y="625622"/>
            <a:ext cx="5004754" cy="7184572"/>
          </a:xfrm>
        </p:spPr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C0228-1EE2-7B8C-B180-CF29EA2685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0690" y="748784"/>
            <a:ext cx="2693045" cy="692497"/>
          </a:xfrm>
        </p:spPr>
        <p:txBody>
          <a:bodyPr/>
          <a:lstStyle/>
          <a:p>
            <a:r>
              <a:rPr lang="sv-SE" dirty="0"/>
              <a:t>Innehåll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10EDD31-4421-9F7C-A769-E4AA2D2FFC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133" y="2405643"/>
            <a:ext cx="5918039" cy="2046714"/>
          </a:xfrm>
        </p:spPr>
        <p:txBody>
          <a:bodyPr/>
          <a:lstStyle/>
          <a:p>
            <a:pPr lvl="0"/>
            <a:r>
              <a:rPr lang="sv-SE" b="0" dirty="0"/>
              <a:t>Anvisning för hur vi bedriver träning</a:t>
            </a:r>
          </a:p>
          <a:p>
            <a:pPr lvl="0"/>
            <a:r>
              <a:rPr lang="sv-SE" b="0" dirty="0"/>
              <a:t>Anvisning för hur vi genomför tävling</a:t>
            </a:r>
          </a:p>
          <a:p>
            <a:pPr lvl="0"/>
            <a:r>
              <a:rPr lang="sv-SE" b="0" dirty="0"/>
              <a:t>Anvisning för nivågruppering, selektering/urval och toppning</a:t>
            </a:r>
          </a:p>
          <a:p>
            <a:endParaRPr lang="sv-SE" b="0" dirty="0"/>
          </a:p>
        </p:txBody>
      </p:sp>
    </p:spTree>
    <p:extLst>
      <p:ext uri="{BB962C8B-B14F-4D97-AF65-F5344CB8AC3E}">
        <p14:creationId xmlns:p14="http://schemas.microsoft.com/office/powerpoint/2010/main" val="3864023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627AA684-BB46-1DE7-5B46-7AD8B2E5BBD3}"/>
              </a:ext>
            </a:extLst>
          </p:cNvPr>
          <p:cNvSpPr/>
          <p:nvPr/>
        </p:nvSpPr>
        <p:spPr>
          <a:xfrm>
            <a:off x="-347872" y="3464380"/>
            <a:ext cx="5206018" cy="3955436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1ED774F8-F26A-ECCA-89D2-E6AEBC106A57}"/>
              </a:ext>
            </a:extLst>
          </p:cNvPr>
          <p:cNvSpPr/>
          <p:nvPr/>
        </p:nvSpPr>
        <p:spPr>
          <a:xfrm>
            <a:off x="0" y="0"/>
            <a:ext cx="4851151" cy="338287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5DFC943C-FBF4-9F3E-4DCD-2BC717F111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0690" y="748784"/>
            <a:ext cx="6490559" cy="664797"/>
          </a:xfrm>
        </p:spPr>
        <p:txBody>
          <a:bodyPr/>
          <a:lstStyle/>
          <a:p>
            <a:r>
              <a:rPr lang="sv-SE" sz="4800"/>
              <a:t>Gymnastiken i siffror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8749098D-9245-BF3D-D6F8-D28AAD7637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60688" y="2122312"/>
            <a:ext cx="6023312" cy="4221669"/>
          </a:xfrm>
        </p:spPr>
        <p:txBody>
          <a:bodyPr/>
          <a:lstStyle/>
          <a:p>
            <a:r>
              <a:rPr lang="sv-SE" b="0"/>
              <a:t>223 438 medlemmar, tappat under pandemin</a:t>
            </a:r>
          </a:p>
          <a:p>
            <a:r>
              <a:rPr lang="sv-SE" b="0"/>
              <a:t>990 föreningar</a:t>
            </a:r>
          </a:p>
          <a:p>
            <a:r>
              <a:rPr lang="sv-SE" b="0"/>
              <a:t>25% män, 75% kvinnor</a:t>
            </a:r>
          </a:p>
          <a:p>
            <a:r>
              <a:rPr lang="sv-SE" b="0"/>
              <a:t>22 700 ledare</a:t>
            </a:r>
          </a:p>
          <a:p>
            <a:r>
              <a:rPr lang="sv-SE" b="0"/>
              <a:t>Ca 32 000 som tävlar i nio discipliner</a:t>
            </a:r>
          </a:p>
          <a:p>
            <a:r>
              <a:rPr lang="sv-SE" b="0"/>
              <a:t>Gruppträning och barngymnastik vanligaste verksamheten</a:t>
            </a:r>
          </a:p>
          <a:p>
            <a:r>
              <a:rPr lang="sv-SE" b="0"/>
              <a:t>Truppgymnastiken största tävlingsdisciplin</a:t>
            </a:r>
          </a:p>
          <a:p>
            <a:endParaRPr lang="sv-SE"/>
          </a:p>
        </p:txBody>
      </p:sp>
      <p:pic>
        <p:nvPicPr>
          <p:cNvPr id="7" name="Picture" title="This slide contains the following visuals: textbox ,textbox ,image ,lineChart ,textbox. Please refer to the notes on this slide for details">
            <a:hlinkClick r:id="rId3"/>
            <a:extLst>
              <a:ext uri="{FF2B5EF4-FFF2-40B4-BE49-F238E27FC236}">
                <a16:creationId xmlns:a16="http://schemas.microsoft.com/office/drawing/2014/main" id="{CB7DBDA7-3B26-422C-48DA-849C72A88E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495" y="343620"/>
            <a:ext cx="4466844" cy="2681847"/>
          </a:xfrm>
          <a:prstGeom prst="rect">
            <a:avLst/>
          </a:prstGeom>
          <a:noFill/>
        </p:spPr>
      </p:pic>
      <p:pic>
        <p:nvPicPr>
          <p:cNvPr id="8" name="Picture" title="This slide contains the following visuals: textbox ,image ,textbox ,funnel. Please refer to the notes on this slide for details">
            <a:hlinkClick r:id="rId3"/>
            <a:extLst>
              <a:ext uri="{FF2B5EF4-FFF2-40B4-BE49-F238E27FC236}">
                <a16:creationId xmlns:a16="http://schemas.microsoft.com/office/drawing/2014/main" id="{9CABB4D2-0AFD-FFAB-09D8-E88F5A08244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495" y="3938954"/>
            <a:ext cx="4514150" cy="25754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2422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35FFC3ED-87EF-D528-C2A0-1B08030410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2" name="Rubrik 11">
            <a:extLst>
              <a:ext uri="{FF2B5EF4-FFF2-40B4-BE49-F238E27FC236}">
                <a16:creationId xmlns:a16="http://schemas.microsoft.com/office/drawing/2014/main" id="{F26925B1-8813-4D57-97D3-9164345C58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/>
              <a:t>Utbildning</a:t>
            </a:r>
          </a:p>
        </p:txBody>
      </p:sp>
      <p:sp>
        <p:nvSpPr>
          <p:cNvPr id="2" name="Underrubrik 1">
            <a:extLst>
              <a:ext uri="{FF2B5EF4-FFF2-40B4-BE49-F238E27FC236}">
                <a16:creationId xmlns:a16="http://schemas.microsoft.com/office/drawing/2014/main" id="{20893B01-B75F-0F35-68F8-B9206EE50D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60688" y="2122312"/>
            <a:ext cx="5483027" cy="2174954"/>
          </a:xfrm>
        </p:spPr>
        <p:txBody>
          <a:bodyPr vert="horz" wrap="square" lIns="0" tIns="0" rIns="0" bIns="0" rtlCol="0" anchor="t">
            <a:spAutoFit/>
          </a:bodyPr>
          <a:lstStyle/>
          <a:p>
            <a:r>
              <a:rPr lang="sv-SE" b="0" dirty="0">
                <a:latin typeface="Tahoma"/>
                <a:ea typeface="Tahoma"/>
                <a:cs typeface="Tahoma"/>
              </a:rPr>
              <a:t>22 700 ledare</a:t>
            </a:r>
            <a:endParaRPr lang="sv-SE" dirty="0">
              <a:latin typeface="Tahoma"/>
              <a:ea typeface="Tahoma"/>
              <a:cs typeface="Tahoma"/>
            </a:endParaRPr>
          </a:p>
          <a:p>
            <a:r>
              <a:rPr lang="sv-SE" b="0" dirty="0">
                <a:latin typeface="Tahoma"/>
                <a:ea typeface="Tahoma"/>
                <a:cs typeface="Tahoma"/>
              </a:rPr>
              <a:t>500 utbildningstillfällen</a:t>
            </a:r>
            <a:endParaRPr lang="sv-SE" dirty="0">
              <a:latin typeface="Tahoma"/>
              <a:ea typeface="Tahoma"/>
              <a:cs typeface="Tahoma"/>
            </a:endParaRPr>
          </a:p>
          <a:p>
            <a:r>
              <a:rPr lang="sv-SE" b="0" dirty="0"/>
              <a:t>180 utbildare</a:t>
            </a:r>
          </a:p>
          <a:p>
            <a:r>
              <a:rPr lang="sv-SE" b="0" dirty="0"/>
              <a:t>9000 kursdeltagare per år</a:t>
            </a:r>
          </a:p>
          <a:p>
            <a:r>
              <a:rPr lang="sv-SE" b="0" dirty="0"/>
              <a:t>Utbildningsrevision pågår</a:t>
            </a:r>
          </a:p>
        </p:txBody>
      </p:sp>
      <p:pic>
        <p:nvPicPr>
          <p:cNvPr id="8" name="Platshållare för bild 7" descr="En bild som visar text, person&#10;&#10;Automatiskt genererad beskrivning">
            <a:extLst>
              <a:ext uri="{FF2B5EF4-FFF2-40B4-BE49-F238E27FC236}">
                <a16:creationId xmlns:a16="http://schemas.microsoft.com/office/drawing/2014/main" id="{CB5E4ECE-5872-CEC1-8BBC-BAB716FB549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2824" y="0"/>
            <a:ext cx="5033975" cy="3375989"/>
          </a:xfrm>
          <a:prstGeom prst="rect">
            <a:avLst/>
          </a:prstGeom>
        </p:spPr>
      </p:pic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92F83B6D-747A-CEDB-F920-79DD6C5190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pic>
        <p:nvPicPr>
          <p:cNvPr id="18" name="Onlinemedia 17" title="Gymnastikens baskurs - gruppträning">
            <a:hlinkClick r:id="" action="ppaction://media"/>
            <a:extLst>
              <a:ext uri="{FF2B5EF4-FFF2-40B4-BE49-F238E27FC236}">
                <a16:creationId xmlns:a16="http://schemas.microsoft.com/office/drawing/2014/main" id="{BA746C7B-4562-8B10-12CF-E928A0A5EBC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76225" y="3832479"/>
            <a:ext cx="4343400" cy="2454021"/>
          </a:xfrm>
          <a:prstGeom prst="rect">
            <a:avLst/>
          </a:prstGeom>
        </p:spPr>
      </p:pic>
      <p:grpSp>
        <p:nvGrpSpPr>
          <p:cNvPr id="3" name="Grupp 2">
            <a:extLst>
              <a:ext uri="{FF2B5EF4-FFF2-40B4-BE49-F238E27FC236}">
                <a16:creationId xmlns:a16="http://schemas.microsoft.com/office/drawing/2014/main" id="{33039610-399C-E052-B547-365E32F7DCDC}"/>
              </a:ext>
            </a:extLst>
          </p:cNvPr>
          <p:cNvGrpSpPr/>
          <p:nvPr/>
        </p:nvGrpSpPr>
        <p:grpSpPr>
          <a:xfrm>
            <a:off x="10782732" y="5634256"/>
            <a:ext cx="1650765" cy="1550697"/>
            <a:chOff x="3855886" y="-132291"/>
            <a:chExt cx="1650765" cy="1550697"/>
          </a:xfrm>
        </p:grpSpPr>
        <p:sp>
          <p:nvSpPr>
            <p:cNvPr id="4" name="Ellips 3">
              <a:extLst>
                <a:ext uri="{FF2B5EF4-FFF2-40B4-BE49-F238E27FC236}">
                  <a16:creationId xmlns:a16="http://schemas.microsoft.com/office/drawing/2014/main" id="{2EB3AE0F-EE1B-6C3E-113C-6E29B59F2BFD}"/>
                </a:ext>
              </a:extLst>
            </p:cNvPr>
            <p:cNvSpPr/>
            <p:nvPr/>
          </p:nvSpPr>
          <p:spPr>
            <a:xfrm>
              <a:off x="3855886" y="-132291"/>
              <a:ext cx="1650765" cy="155069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Ellips 4">
              <a:extLst>
                <a:ext uri="{FF2B5EF4-FFF2-40B4-BE49-F238E27FC236}">
                  <a16:creationId xmlns:a16="http://schemas.microsoft.com/office/drawing/2014/main" id="{E74ABA10-6BD7-DB13-8587-5678613B907F}"/>
                </a:ext>
              </a:extLst>
            </p:cNvPr>
            <p:cNvSpPr txBox="1"/>
            <p:nvPr/>
          </p:nvSpPr>
          <p:spPr>
            <a:xfrm>
              <a:off x="4097635" y="94803"/>
              <a:ext cx="1167267" cy="10965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1400" kern="1200" dirty="0"/>
                <a:t>Ledare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13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>
            <a:extLst>
              <a:ext uri="{FF2B5EF4-FFF2-40B4-BE49-F238E27FC236}">
                <a16:creationId xmlns:a16="http://schemas.microsoft.com/office/drawing/2014/main" id="{89580700-8C8F-489F-B2B1-2EACC18269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1449" y="-97776"/>
            <a:ext cx="2255172" cy="3013916"/>
          </a:xfrm>
          <a:prstGeom prst="rect">
            <a:avLst/>
          </a:prstGeom>
        </p:spPr>
      </p:pic>
      <p:sp>
        <p:nvSpPr>
          <p:cNvPr id="12" name="Rubrik 11">
            <a:extLst>
              <a:ext uri="{FF2B5EF4-FFF2-40B4-BE49-F238E27FC236}">
                <a16:creationId xmlns:a16="http://schemas.microsoft.com/office/drawing/2014/main" id="{F26925B1-8813-4D57-97D3-9164345C58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0690" y="748784"/>
            <a:ext cx="2471831" cy="692497"/>
          </a:xfrm>
        </p:spPr>
        <p:txBody>
          <a:bodyPr/>
          <a:lstStyle/>
          <a:p>
            <a:r>
              <a:rPr lang="sv-SE"/>
              <a:t>Träning</a:t>
            </a:r>
          </a:p>
        </p:txBody>
      </p:sp>
      <p:sp>
        <p:nvSpPr>
          <p:cNvPr id="5" name="Underrubrik 4">
            <a:extLst>
              <a:ext uri="{FF2B5EF4-FFF2-40B4-BE49-F238E27FC236}">
                <a16:creationId xmlns:a16="http://schemas.microsoft.com/office/drawing/2014/main" id="{6B467621-7215-9391-66F9-1F94C3166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60689" y="2122312"/>
            <a:ext cx="4273614" cy="2635593"/>
          </a:xfrm>
        </p:spPr>
        <p:txBody>
          <a:bodyPr/>
          <a:lstStyle/>
          <a:p>
            <a:r>
              <a:rPr lang="sv-SE" b="0"/>
              <a:t>Barngymnastik</a:t>
            </a:r>
          </a:p>
          <a:p>
            <a:r>
              <a:rPr lang="sv-SE" b="0"/>
              <a:t>Paragymnastik</a:t>
            </a:r>
          </a:p>
          <a:p>
            <a:r>
              <a:rPr lang="sv-SE" b="0"/>
              <a:t>Gruppträning</a:t>
            </a:r>
          </a:p>
          <a:p>
            <a:r>
              <a:rPr lang="sv-SE" b="0"/>
              <a:t>Uppvisning</a:t>
            </a:r>
          </a:p>
          <a:p>
            <a:r>
              <a:rPr lang="sv-SE" b="0"/>
              <a:t>Redskapsgymnastik</a:t>
            </a:r>
          </a:p>
          <a:p>
            <a:r>
              <a:rPr lang="sv-SE" b="0"/>
              <a:t>Parkour</a:t>
            </a:r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9909B783-3561-66CD-C71C-8D0981D1279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pic>
        <p:nvPicPr>
          <p:cNvPr id="3" name="Platshållare för bild 2" descr="En bild som visar person, vägg, inomhus, blå&#10;&#10;Automatiskt genererad beskrivning">
            <a:extLst>
              <a:ext uri="{FF2B5EF4-FFF2-40B4-BE49-F238E27FC236}">
                <a16:creationId xmlns:a16="http://schemas.microsoft.com/office/drawing/2014/main" id="{07CE95FF-79DC-08AC-05DF-91C65CE8151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7697" y="-185052"/>
            <a:ext cx="2590250" cy="1897737"/>
          </a:xfrm>
        </p:spPr>
      </p:pic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9D5E98B7-CCFB-9B17-47D5-FC15EEAE14A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pic>
        <p:nvPicPr>
          <p:cNvPr id="18" name="Platshållare för bild 20" descr="En bild som visar inomhus, golv, sport, gymnastik&#10;&#10;Automatiskt genererad beskrivning">
            <a:extLst>
              <a:ext uri="{FF2B5EF4-FFF2-40B4-BE49-F238E27FC236}">
                <a16:creationId xmlns:a16="http://schemas.microsoft.com/office/drawing/2014/main" id="{8D05AECB-0B75-EFBA-9A54-06A057984D9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00499" y="3011555"/>
            <a:ext cx="2275113" cy="4003193"/>
          </a:xfrm>
          <a:prstGeom prst="rect">
            <a:avLst/>
          </a:prstGeom>
        </p:spPr>
      </p:pic>
      <p:pic>
        <p:nvPicPr>
          <p:cNvPr id="19" name="Platshållare för bild 23" descr="En bild som visar person, sport&#10;&#10;Automatiskt genererad beskrivning">
            <a:extLst>
              <a:ext uri="{FF2B5EF4-FFF2-40B4-BE49-F238E27FC236}">
                <a16:creationId xmlns:a16="http://schemas.microsoft.com/office/drawing/2014/main" id="{878F4A38-69C5-B0AC-A3AA-2B24B05A103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55215" y="5070475"/>
            <a:ext cx="2590250" cy="1952626"/>
          </a:xfrm>
          <a:prstGeom prst="rect">
            <a:avLst/>
          </a:prstGeom>
        </p:spPr>
      </p:pic>
      <p:pic>
        <p:nvPicPr>
          <p:cNvPr id="20" name="Platshållare för bild 21">
            <a:extLst>
              <a:ext uri="{FF2B5EF4-FFF2-40B4-BE49-F238E27FC236}">
                <a16:creationId xmlns:a16="http://schemas.microsoft.com/office/drawing/2014/main" id="{3EFDB7CE-EA97-1600-0652-09C35AA4BA6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41051" y="1774974"/>
            <a:ext cx="2619607" cy="323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384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latshållare för bild 15" descr="En bild som visar flera&#10;&#10;Automatiskt genererad beskrivning">
            <a:extLst>
              <a:ext uri="{FF2B5EF4-FFF2-40B4-BE49-F238E27FC236}">
                <a16:creationId xmlns:a16="http://schemas.microsoft.com/office/drawing/2014/main" id="{9A938CF7-3122-ACA9-AC27-2EE38F2D5E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49290" y="-157173"/>
            <a:ext cx="5004754" cy="7184572"/>
          </a:xfrm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B8C369BD-6921-6E37-BAD6-A09A685871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0690" y="748784"/>
            <a:ext cx="2348400" cy="692497"/>
          </a:xfrm>
        </p:spPr>
        <p:txBody>
          <a:bodyPr/>
          <a:lstStyle/>
          <a:p>
            <a:r>
              <a:rPr lang="sv-SE"/>
              <a:t>Tävling</a:t>
            </a:r>
          </a:p>
        </p:txBody>
      </p:sp>
      <p:sp>
        <p:nvSpPr>
          <p:cNvPr id="4" name="Underrubrik 3">
            <a:extLst>
              <a:ext uri="{FF2B5EF4-FFF2-40B4-BE49-F238E27FC236}">
                <a16:creationId xmlns:a16="http://schemas.microsoft.com/office/drawing/2014/main" id="{E54E09DE-0310-D264-8B66-8208F0636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60688" y="2122312"/>
            <a:ext cx="5910317" cy="4478149"/>
          </a:xfrm>
        </p:spPr>
        <p:txBody>
          <a:bodyPr/>
          <a:lstStyle/>
          <a:p>
            <a:r>
              <a:rPr lang="sv-SE" b="0"/>
              <a:t>Kvinnlig artistisk gymnastik</a:t>
            </a:r>
          </a:p>
          <a:p>
            <a:r>
              <a:rPr lang="sv-SE" b="0"/>
              <a:t>Trampolin och DMT</a:t>
            </a:r>
          </a:p>
          <a:p>
            <a:r>
              <a:rPr lang="sv-SE" b="0"/>
              <a:t>Manlig artistisk gymnastik</a:t>
            </a:r>
          </a:p>
          <a:p>
            <a:r>
              <a:rPr lang="sv-SE" b="0"/>
              <a:t>Hopprep</a:t>
            </a:r>
          </a:p>
          <a:p>
            <a:r>
              <a:rPr lang="sv-SE" b="0"/>
              <a:t>Parkour och </a:t>
            </a:r>
            <a:r>
              <a:rPr lang="sv-SE" b="0" err="1"/>
              <a:t>tricking</a:t>
            </a:r>
            <a:endParaRPr lang="sv-SE" b="0"/>
          </a:p>
          <a:p>
            <a:r>
              <a:rPr lang="sv-SE" b="0"/>
              <a:t>Aerobic </a:t>
            </a:r>
            <a:r>
              <a:rPr lang="sv-SE" b="0" err="1"/>
              <a:t>gymnastics</a:t>
            </a:r>
            <a:endParaRPr lang="sv-SE" b="0"/>
          </a:p>
          <a:p>
            <a:r>
              <a:rPr lang="sv-SE" b="0"/>
              <a:t>Truppgymnastik</a:t>
            </a:r>
          </a:p>
          <a:p>
            <a:r>
              <a:rPr lang="sv-SE" b="0"/>
              <a:t>Rytmisk gymnastik</a:t>
            </a:r>
          </a:p>
          <a:p>
            <a:r>
              <a:rPr lang="sv-SE" b="0"/>
              <a:t>Drill</a:t>
            </a:r>
          </a:p>
          <a:p>
            <a:endParaRPr lang="sv-SE" b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1910D5EE-6E36-649B-EDD2-48C4B2CB653C}"/>
              </a:ext>
            </a:extLst>
          </p:cNvPr>
          <p:cNvSpPr/>
          <p:nvPr/>
        </p:nvSpPr>
        <p:spPr>
          <a:xfrm>
            <a:off x="3165297" y="4702766"/>
            <a:ext cx="83301" cy="2841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11391341-CC7A-68B6-0B07-98B44BC676DC}"/>
              </a:ext>
            </a:extLst>
          </p:cNvPr>
          <p:cNvSpPr/>
          <p:nvPr/>
        </p:nvSpPr>
        <p:spPr>
          <a:xfrm rot="16200000">
            <a:off x="2245210" y="2089845"/>
            <a:ext cx="83301" cy="51425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5DF3906-CD8C-3656-6EDE-30A73EAA6435}"/>
              </a:ext>
            </a:extLst>
          </p:cNvPr>
          <p:cNvSpPr/>
          <p:nvPr/>
        </p:nvSpPr>
        <p:spPr>
          <a:xfrm rot="16200000">
            <a:off x="2325845" y="-436847"/>
            <a:ext cx="83301" cy="51425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B5BFDF1B-2E90-7D92-2B9D-B223D7D8E010}"/>
              </a:ext>
            </a:extLst>
          </p:cNvPr>
          <p:cNvSpPr/>
          <p:nvPr/>
        </p:nvSpPr>
        <p:spPr>
          <a:xfrm>
            <a:off x="3370104" y="-251415"/>
            <a:ext cx="83301" cy="242031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75AC1914-FA07-91D5-1BA8-A5B36B1EB987}"/>
              </a:ext>
            </a:extLst>
          </p:cNvPr>
          <p:cNvSpPr/>
          <p:nvPr/>
        </p:nvSpPr>
        <p:spPr>
          <a:xfrm>
            <a:off x="1884744" y="-232592"/>
            <a:ext cx="83301" cy="238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0688F20-32AC-FD60-1EA6-E1432078DE09}"/>
              </a:ext>
            </a:extLst>
          </p:cNvPr>
          <p:cNvSpPr/>
          <p:nvPr/>
        </p:nvSpPr>
        <p:spPr>
          <a:xfrm>
            <a:off x="3210393" y="2134422"/>
            <a:ext cx="76410" cy="24850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6A893937-16C5-91D1-3212-107CF32137C9}"/>
              </a:ext>
            </a:extLst>
          </p:cNvPr>
          <p:cNvSpPr/>
          <p:nvPr/>
        </p:nvSpPr>
        <p:spPr>
          <a:xfrm>
            <a:off x="1482133" y="2097022"/>
            <a:ext cx="83301" cy="25224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C8A5F8E3-2CB5-EF3A-F588-E5692A2179A3}"/>
              </a:ext>
            </a:extLst>
          </p:cNvPr>
          <p:cNvSpPr/>
          <p:nvPr/>
        </p:nvSpPr>
        <p:spPr>
          <a:xfrm>
            <a:off x="1733263" y="4661115"/>
            <a:ext cx="83301" cy="284105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4734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8B06AF3-E920-C41E-7EEA-4F00BC962B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0690" y="748784"/>
            <a:ext cx="4254370" cy="692497"/>
          </a:xfrm>
        </p:spPr>
        <p:txBody>
          <a:bodyPr/>
          <a:lstStyle/>
          <a:p>
            <a:r>
              <a:rPr lang="sv-SE"/>
              <a:t>Fem landslag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A80D759-C1AD-778F-C075-AC9FDBBBC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60689" y="2122312"/>
            <a:ext cx="5688126" cy="2174954"/>
          </a:xfrm>
        </p:spPr>
        <p:txBody>
          <a:bodyPr/>
          <a:lstStyle/>
          <a:p>
            <a:r>
              <a:rPr lang="sv-SE" b="0"/>
              <a:t>Truppgymnastik</a:t>
            </a:r>
          </a:p>
          <a:p>
            <a:r>
              <a:rPr lang="sv-SE" b="0"/>
              <a:t>Rytmisk gymnastik</a:t>
            </a:r>
          </a:p>
          <a:p>
            <a:r>
              <a:rPr lang="sv-SE" b="0"/>
              <a:t>Kvinnlig artistisk gymnastik</a:t>
            </a:r>
          </a:p>
          <a:p>
            <a:r>
              <a:rPr lang="sv-SE" b="0"/>
              <a:t>Manlig artistisk gymnastik</a:t>
            </a:r>
          </a:p>
          <a:p>
            <a:r>
              <a:rPr lang="sv-SE" b="0"/>
              <a:t>Trampolin och DMT</a:t>
            </a:r>
          </a:p>
        </p:txBody>
      </p:sp>
      <p:pic>
        <p:nvPicPr>
          <p:cNvPr id="20" name="Platshållare för bild 19">
            <a:extLst>
              <a:ext uri="{FF2B5EF4-FFF2-40B4-BE49-F238E27FC236}">
                <a16:creationId xmlns:a16="http://schemas.microsoft.com/office/drawing/2014/main" id="{38F58978-DAEF-E173-6BA6-2C52B115675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13211" y="3011556"/>
            <a:ext cx="2275113" cy="4003193"/>
          </a:xfrm>
        </p:spPr>
      </p:pic>
      <p:pic>
        <p:nvPicPr>
          <p:cNvPr id="24" name="Platshållare för bild 23">
            <a:extLst>
              <a:ext uri="{FF2B5EF4-FFF2-40B4-BE49-F238E27FC236}">
                <a16:creationId xmlns:a16="http://schemas.microsoft.com/office/drawing/2014/main" id="{BBB66F08-9170-6798-3DF7-D0D3AA6F451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13211" y="-63797"/>
            <a:ext cx="2275113" cy="2977120"/>
          </a:xfrm>
        </p:spPr>
      </p:pic>
      <p:pic>
        <p:nvPicPr>
          <p:cNvPr id="18" name="Platshållare för bild 17">
            <a:extLst>
              <a:ext uri="{FF2B5EF4-FFF2-40B4-BE49-F238E27FC236}">
                <a16:creationId xmlns:a16="http://schemas.microsoft.com/office/drawing/2014/main" id="{EF57EEE0-6886-D783-5D13-3ACC267CE0E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3ECF203E-8D77-8B99-6D08-48E41D894AE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8815" y="6154326"/>
            <a:ext cx="532858" cy="532856"/>
          </a:xfrm>
          <a:prstGeom prst="rect">
            <a:avLst/>
          </a:prstGeom>
        </p:spPr>
      </p:pic>
      <p:pic>
        <p:nvPicPr>
          <p:cNvPr id="26" name="Bildobjekt 25">
            <a:extLst>
              <a:ext uri="{FF2B5EF4-FFF2-40B4-BE49-F238E27FC236}">
                <a16:creationId xmlns:a16="http://schemas.microsoft.com/office/drawing/2014/main" id="{4068852D-6EFC-6F63-0D01-A426D6EF0B9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7697" y="-1737"/>
            <a:ext cx="2590250" cy="1726833"/>
          </a:xfrm>
          <a:prstGeom prst="rect">
            <a:avLst/>
          </a:prstGeom>
        </p:spPr>
      </p:pic>
      <p:pic>
        <p:nvPicPr>
          <p:cNvPr id="30" name="Bildobjekt 29">
            <a:extLst>
              <a:ext uri="{FF2B5EF4-FFF2-40B4-BE49-F238E27FC236}">
                <a16:creationId xmlns:a16="http://schemas.microsoft.com/office/drawing/2014/main" id="{1170D87F-7D31-0AA6-CE18-636029D00FC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7698" y="1803593"/>
            <a:ext cx="2590250" cy="318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2186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derrubrik 5">
            <a:extLst>
              <a:ext uri="{FF2B5EF4-FFF2-40B4-BE49-F238E27FC236}">
                <a16:creationId xmlns:a16="http://schemas.microsoft.com/office/drawing/2014/main" id="{E1BA44AE-911F-E505-96F4-2AA7E52C41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8954" y="1128215"/>
            <a:ext cx="9285463" cy="332399"/>
          </a:xfrm>
        </p:spPr>
        <p:txBody>
          <a:bodyPr/>
          <a:lstStyle/>
          <a:p>
            <a:r>
              <a:rPr lang="sv-SE"/>
              <a:t>Gymnastikförbundet - Föreningsstöd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B3465F3B-2620-4DC6-65B9-DA9007AD36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29292" y="1788070"/>
            <a:ext cx="9285464" cy="4597156"/>
          </a:xfrm>
        </p:spPr>
        <p:txBody>
          <a:bodyPr vert="horz"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altLang="x-none" sz="1800" err="1">
                <a:latin typeface="Tahoma"/>
                <a:ea typeface="Tahoma"/>
                <a:cs typeface="Tahoma"/>
              </a:rPr>
              <a:t>Löpande</a:t>
            </a:r>
            <a:r>
              <a:rPr lang="en-US" altLang="x-none" sz="1800">
                <a:latin typeface="Tahoma"/>
                <a:ea typeface="Tahoma"/>
                <a:cs typeface="Tahoma"/>
              </a:rPr>
              <a:t> </a:t>
            </a:r>
            <a:r>
              <a:rPr lang="en-US" altLang="x-none" sz="1800" err="1">
                <a:latin typeface="Tahoma"/>
                <a:ea typeface="Tahoma"/>
                <a:cs typeface="Tahoma"/>
              </a:rPr>
              <a:t>stöd</a:t>
            </a:r>
            <a:r>
              <a:rPr lang="en-US" altLang="x-none" sz="1800">
                <a:latin typeface="Tahoma"/>
                <a:ea typeface="Tahoma"/>
                <a:cs typeface="Tahoma"/>
              </a:rPr>
              <a:t> </a:t>
            </a:r>
            <a:r>
              <a:rPr lang="en-US" altLang="x-none" sz="1800" err="1">
                <a:latin typeface="Tahoma"/>
                <a:ea typeface="Tahoma"/>
                <a:cs typeface="Tahoma"/>
              </a:rPr>
              <a:t>och</a:t>
            </a:r>
            <a:r>
              <a:rPr lang="en-US" altLang="x-none" sz="1800">
                <a:latin typeface="Tahoma"/>
                <a:ea typeface="Tahoma"/>
                <a:cs typeface="Tahoma"/>
              </a:rPr>
              <a:t> </a:t>
            </a:r>
            <a:r>
              <a:rPr lang="en-US" altLang="x-none" sz="1800" err="1">
                <a:latin typeface="Tahoma"/>
                <a:ea typeface="Tahoma"/>
                <a:cs typeface="Tahoma"/>
              </a:rPr>
              <a:t>rådgivning</a:t>
            </a:r>
            <a:endParaRPr lang="en-US" altLang="x-none" sz="1800">
              <a:latin typeface="Tahoma"/>
              <a:ea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altLang="x-none" sz="1800" err="1">
                <a:latin typeface="Tahoma"/>
                <a:ea typeface="Tahoma"/>
                <a:cs typeface="Tahoma"/>
              </a:rPr>
              <a:t>Utbildningar</a:t>
            </a:r>
            <a:endParaRPr lang="en-US" altLang="x-none" sz="1800">
              <a:latin typeface="Tahoma"/>
              <a:ea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sv-SE" altLang="x-none" sz="1800">
                <a:latin typeface="Tahoma"/>
                <a:ea typeface="Tahoma"/>
                <a:cs typeface="Tahoma"/>
              </a:rPr>
              <a:t>Nationella tävlingar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sv-SE" altLang="x-none" sz="1800">
                <a:latin typeface="Tahoma"/>
                <a:ea typeface="Tahoma"/>
                <a:cs typeface="Tahoma"/>
              </a:rPr>
              <a:t>Ansvar för och driver landslagsverksamheten 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sv-SE" altLang="x-none" sz="1800">
                <a:latin typeface="Tahoma"/>
                <a:ea typeface="Tahoma"/>
                <a:cs typeface="Tahoma"/>
              </a:rPr>
              <a:t>Erbjuder försäkringslösningar till medlemsföreningar </a:t>
            </a:r>
            <a:endParaRPr lang="sv-SE" altLang="x-none" sz="180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sv-SE" altLang="x-none" sz="1800" err="1">
                <a:latin typeface="Tahoma"/>
                <a:ea typeface="Tahoma"/>
                <a:cs typeface="Tahoma"/>
              </a:rPr>
              <a:t>Administerar</a:t>
            </a:r>
            <a:r>
              <a:rPr lang="sv-SE" altLang="x-none" sz="1800">
                <a:latin typeface="Tahoma"/>
                <a:ea typeface="Tahoma"/>
                <a:cs typeface="Tahoma"/>
              </a:rPr>
              <a:t> projektstöd till föreningar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altLang="x-none" sz="1800" err="1">
                <a:latin typeface="Tahoma"/>
                <a:ea typeface="Tahoma"/>
                <a:cs typeface="Tahoma"/>
              </a:rPr>
              <a:t>Bidrar</a:t>
            </a:r>
            <a:r>
              <a:rPr lang="en-US" altLang="x-none" sz="1800">
                <a:latin typeface="Tahoma"/>
                <a:ea typeface="Tahoma"/>
                <a:cs typeface="Tahoma"/>
              </a:rPr>
              <a:t> till </a:t>
            </a:r>
            <a:r>
              <a:rPr lang="en-US" altLang="x-none" sz="1800" err="1">
                <a:latin typeface="Tahoma"/>
                <a:ea typeface="Tahoma"/>
                <a:cs typeface="Tahoma"/>
              </a:rPr>
              <a:t>att</a:t>
            </a:r>
            <a:r>
              <a:rPr lang="en-US" altLang="x-none" sz="1800">
                <a:latin typeface="Tahoma"/>
                <a:ea typeface="Tahoma"/>
                <a:cs typeface="Tahoma"/>
              </a:rPr>
              <a:t> </a:t>
            </a:r>
            <a:r>
              <a:rPr lang="en-US" altLang="x-none" sz="1800" err="1">
                <a:latin typeface="Tahoma"/>
                <a:ea typeface="Tahoma"/>
                <a:cs typeface="Tahoma"/>
              </a:rPr>
              <a:t>stärka</a:t>
            </a:r>
            <a:r>
              <a:rPr lang="en-US" altLang="x-none" sz="1800">
                <a:latin typeface="Tahoma"/>
                <a:ea typeface="Tahoma"/>
                <a:cs typeface="Tahoma"/>
              </a:rPr>
              <a:t> </a:t>
            </a:r>
            <a:r>
              <a:rPr lang="en-US" altLang="x-none" sz="1800" err="1">
                <a:latin typeface="Tahoma"/>
                <a:ea typeface="Tahoma"/>
                <a:cs typeface="Tahoma"/>
              </a:rPr>
              <a:t>utvecklingen</a:t>
            </a:r>
            <a:r>
              <a:rPr lang="en-US" altLang="x-none" sz="1800">
                <a:latin typeface="Tahoma"/>
                <a:ea typeface="Tahoma"/>
                <a:cs typeface="Tahoma"/>
              </a:rPr>
              <a:t> </a:t>
            </a:r>
            <a:r>
              <a:rPr lang="en-US" altLang="x-none" sz="1800" err="1">
                <a:latin typeface="Tahoma"/>
                <a:ea typeface="Tahoma"/>
                <a:cs typeface="Tahoma"/>
              </a:rPr>
              <a:t>i</a:t>
            </a:r>
            <a:r>
              <a:rPr lang="en-US" altLang="x-none" sz="1800">
                <a:latin typeface="Tahoma"/>
                <a:ea typeface="Tahoma"/>
                <a:cs typeface="Tahoma"/>
              </a:rPr>
              <a:t> </a:t>
            </a:r>
            <a:r>
              <a:rPr lang="en-US" altLang="x-none" sz="1800" err="1">
                <a:latin typeface="Tahoma"/>
                <a:ea typeface="Tahoma"/>
                <a:cs typeface="Tahoma"/>
              </a:rPr>
              <a:t>föreningarna</a:t>
            </a:r>
            <a:endParaRPr lang="sv-SE" altLang="x-none" sz="1800">
              <a:latin typeface="Tahoma"/>
              <a:ea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altLang="x-none" sz="1800" err="1">
                <a:latin typeface="Tahoma"/>
                <a:ea typeface="Tahoma"/>
                <a:cs typeface="Tahoma"/>
              </a:rPr>
              <a:t>Inspirerar</a:t>
            </a:r>
            <a:r>
              <a:rPr lang="en-US" altLang="x-none" sz="1800">
                <a:latin typeface="Tahoma"/>
                <a:ea typeface="Tahoma"/>
                <a:cs typeface="Tahoma"/>
              </a:rPr>
              <a:t> </a:t>
            </a:r>
            <a:r>
              <a:rPr lang="en-US" altLang="x-none" sz="1800" err="1">
                <a:latin typeface="Tahoma"/>
                <a:ea typeface="Tahoma"/>
                <a:cs typeface="Tahoma"/>
              </a:rPr>
              <a:t>och</a:t>
            </a:r>
            <a:r>
              <a:rPr lang="en-US" altLang="x-none" sz="1800">
                <a:latin typeface="Tahoma"/>
                <a:ea typeface="Tahoma"/>
                <a:cs typeface="Tahoma"/>
              </a:rPr>
              <a:t> </a:t>
            </a:r>
            <a:r>
              <a:rPr lang="en-US" altLang="x-none" sz="1800" err="1">
                <a:latin typeface="Tahoma"/>
                <a:ea typeface="Tahoma"/>
                <a:cs typeface="Tahoma"/>
              </a:rPr>
              <a:t>sprider</a:t>
            </a:r>
            <a:r>
              <a:rPr lang="en-US" altLang="x-none" sz="1800">
                <a:latin typeface="Tahoma"/>
                <a:ea typeface="Tahoma"/>
                <a:cs typeface="Tahoma"/>
              </a:rPr>
              <a:t> </a:t>
            </a:r>
            <a:r>
              <a:rPr lang="en-US" altLang="x-none" sz="1800" err="1">
                <a:latin typeface="Tahoma"/>
                <a:ea typeface="Tahoma"/>
                <a:cs typeface="Tahoma"/>
              </a:rPr>
              <a:t>nyheter</a:t>
            </a:r>
            <a:r>
              <a:rPr lang="en-US" altLang="x-none" sz="1800">
                <a:latin typeface="Tahoma"/>
                <a:ea typeface="Tahoma"/>
                <a:cs typeface="Tahoma"/>
              </a:rPr>
              <a:t> om Svensk Gymnastik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en-US" altLang="x-none" sz="1800" err="1">
                <a:latin typeface="Tahoma"/>
                <a:ea typeface="Tahoma"/>
                <a:cs typeface="Tahoma"/>
              </a:rPr>
              <a:t>Medverkar</a:t>
            </a:r>
            <a:r>
              <a:rPr lang="en-US" altLang="x-none" sz="1800">
                <a:latin typeface="Tahoma"/>
                <a:ea typeface="Tahoma"/>
                <a:cs typeface="Tahoma"/>
              </a:rPr>
              <a:t> </a:t>
            </a:r>
            <a:r>
              <a:rPr lang="en-US" altLang="x-none" sz="1800" err="1">
                <a:latin typeface="Tahoma"/>
                <a:ea typeface="Tahoma"/>
                <a:cs typeface="Tahoma"/>
              </a:rPr>
              <a:t>eller</a:t>
            </a:r>
            <a:r>
              <a:rPr lang="en-US" altLang="x-none" sz="1800">
                <a:latin typeface="Tahoma"/>
                <a:ea typeface="Tahoma"/>
                <a:cs typeface="Tahoma"/>
              </a:rPr>
              <a:t> </a:t>
            </a:r>
            <a:r>
              <a:rPr lang="en-US" altLang="x-none" sz="1800" err="1">
                <a:latin typeface="Tahoma"/>
                <a:ea typeface="Tahoma"/>
                <a:cs typeface="Tahoma"/>
              </a:rPr>
              <a:t>möjliggör</a:t>
            </a:r>
            <a:r>
              <a:rPr lang="en-US" altLang="x-none" sz="1800">
                <a:latin typeface="Tahoma"/>
                <a:ea typeface="Tahoma"/>
                <a:cs typeface="Tahoma"/>
              </a:rPr>
              <a:t> </a:t>
            </a:r>
            <a:r>
              <a:rPr lang="en-US" altLang="x-none" sz="1800" err="1">
                <a:latin typeface="Tahoma"/>
                <a:ea typeface="Tahoma"/>
                <a:cs typeface="Tahoma"/>
              </a:rPr>
              <a:t>medverkan</a:t>
            </a:r>
            <a:r>
              <a:rPr lang="en-US" altLang="x-none" sz="1800">
                <a:latin typeface="Tahoma"/>
                <a:ea typeface="Tahoma"/>
                <a:cs typeface="Tahoma"/>
              </a:rPr>
              <a:t> vid externa </a:t>
            </a:r>
            <a:r>
              <a:rPr lang="en-US" altLang="x-none" sz="1800" err="1">
                <a:latin typeface="Tahoma"/>
                <a:ea typeface="Tahoma"/>
                <a:cs typeface="Tahoma"/>
              </a:rPr>
              <a:t>evenemang</a:t>
            </a:r>
            <a:endParaRPr lang="en-US" altLang="x-none" sz="1800">
              <a:latin typeface="Tahoma"/>
              <a:ea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sv-SE" altLang="x-none" sz="1800">
                <a:latin typeface="Tahoma"/>
                <a:ea typeface="Tahoma"/>
                <a:cs typeface="Tahoma"/>
              </a:rPr>
              <a:t>Är en aktiv aktör inom folkhälsoområdet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sv-SE" altLang="x-none" sz="1800">
                <a:latin typeface="Tahoma"/>
                <a:ea typeface="Tahoma"/>
                <a:cs typeface="Tahoma"/>
              </a:rPr>
              <a:t>Bedriver internationellt och nationellt påverkansarbete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</a:pPr>
            <a:r>
              <a:rPr lang="sv-SE" altLang="sv-SE" sz="1800">
                <a:latin typeface="Tahoma"/>
                <a:ea typeface="Tahoma"/>
                <a:cs typeface="Tahoma"/>
              </a:rPr>
              <a:t>Juridisk Nämnd och Gymnastikombudsman</a:t>
            </a:r>
          </a:p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57807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015EEE10-2A97-5DC4-C58B-DE40C5D559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089" y="748783"/>
            <a:ext cx="3609963" cy="692497"/>
          </a:xfrm>
        </p:spPr>
        <p:txBody>
          <a:bodyPr/>
          <a:lstStyle/>
          <a:p>
            <a:r>
              <a:rPr lang="sv-SE" dirty="0"/>
              <a:t>På gång … 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0CE7FFBE-C031-BE26-6DB6-8ED98BBB9F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60088" y="1883884"/>
            <a:ext cx="9429665" cy="3525398"/>
          </a:xfrm>
        </p:spPr>
        <p:txBody>
          <a:bodyPr>
            <a:normAutofit/>
          </a:bodyPr>
          <a:lstStyle/>
          <a:p>
            <a:r>
              <a:rPr lang="sv-SE" sz="2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Gymnastikens baskurs – gruppträning</a:t>
            </a:r>
            <a:r>
              <a:rPr lang="sv-SE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- just lanserad</a:t>
            </a:r>
          </a:p>
          <a:p>
            <a:r>
              <a:rPr lang="sv-SE" sz="2800" dirty="0">
                <a:latin typeface="Calibri" panose="020F0502020204030204" pitchFamily="34" charset="0"/>
              </a:rPr>
              <a:t>Lansering nya utbildningar: Rytmisk gymnastik A, gruppträning, kvinnlig artistisk gymnastik, trampolin samt </a:t>
            </a:r>
            <a:r>
              <a:rPr lang="sv-SE" sz="2800" dirty="0" err="1">
                <a:latin typeface="Calibri" panose="020F0502020204030204" pitchFamily="34" charset="0"/>
              </a:rPr>
              <a:t>aerobic</a:t>
            </a:r>
            <a:r>
              <a:rPr lang="sv-SE" sz="2800" dirty="0">
                <a:latin typeface="Calibri" panose="020F0502020204030204" pitchFamily="34" charset="0"/>
              </a:rPr>
              <a:t> </a:t>
            </a:r>
            <a:r>
              <a:rPr lang="sv-SE" sz="2800" dirty="0" err="1">
                <a:latin typeface="Calibri" panose="020F0502020204030204" pitchFamily="34" charset="0"/>
              </a:rPr>
              <a:t>gymnastics</a:t>
            </a:r>
            <a:endParaRPr lang="sv-SE" sz="2800" dirty="0">
              <a:latin typeface="Calibri" panose="020F0502020204030204" pitchFamily="34" charset="0"/>
            </a:endParaRPr>
          </a:p>
          <a:p>
            <a:r>
              <a:rPr lang="sv-SE" sz="2800" dirty="0">
                <a:latin typeface="Calibri" panose="020F0502020204030204" pitchFamily="34" charset="0"/>
              </a:rPr>
              <a:t>Parallellt sker revidering / uppdatering av redan lanserade kurser; paragymnastik samt </a:t>
            </a:r>
            <a:r>
              <a:rPr lang="sv-SE" sz="2800" dirty="0" err="1">
                <a:latin typeface="Calibri" panose="020F0502020204030204" pitchFamily="34" charset="0"/>
              </a:rPr>
              <a:t>truppgymnastikens</a:t>
            </a:r>
            <a:r>
              <a:rPr lang="sv-SE" sz="2800" dirty="0">
                <a:latin typeface="Calibri" panose="020F0502020204030204" pitchFamily="34" charset="0"/>
              </a:rPr>
              <a:t> kurser</a:t>
            </a:r>
          </a:p>
          <a:p>
            <a:r>
              <a:rPr lang="sv-SE" sz="2800" dirty="0">
                <a:latin typeface="Calibri" panose="020F0502020204030204" pitchFamily="34" charset="0"/>
              </a:rPr>
              <a:t>Disciplinspecifika utvecklingsplaner</a:t>
            </a:r>
          </a:p>
        </p:txBody>
      </p:sp>
    </p:spTree>
    <p:extLst>
      <p:ext uri="{BB962C8B-B14F-4D97-AF65-F5344CB8AC3E}">
        <p14:creationId xmlns:p14="http://schemas.microsoft.com/office/powerpoint/2010/main" val="3759812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12B3CD-31AD-B329-F0E3-D0AE62A91D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089" y="748783"/>
            <a:ext cx="5010987" cy="692497"/>
          </a:xfrm>
        </p:spPr>
        <p:txBody>
          <a:bodyPr/>
          <a:lstStyle/>
          <a:p>
            <a:r>
              <a:rPr lang="sv-SE" dirty="0"/>
              <a:t>Mer på gång … 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8F5D983-33E5-4CAF-901F-C3CA9E6637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60088" y="2855416"/>
            <a:ext cx="8515265" cy="2815200"/>
          </a:xfrm>
        </p:spPr>
        <p:txBody>
          <a:bodyPr>
            <a:normAutofit/>
          </a:bodyPr>
          <a:lstStyle/>
          <a:p>
            <a:r>
              <a:rPr lang="sv-SE" sz="2400" dirty="0" err="1"/>
              <a:t>Återstarsstöd</a:t>
            </a:r>
            <a:r>
              <a:rPr lang="sv-SE" sz="2400" dirty="0"/>
              <a:t> motion/seniorträning – öppen nu</a:t>
            </a:r>
          </a:p>
          <a:p>
            <a:r>
              <a:rPr lang="sv-SE" sz="2400" dirty="0"/>
              <a:t>Återstartsstöd paragymnastik – öppen nu (eller kommer öppna snart</a:t>
            </a:r>
          </a:p>
          <a:p>
            <a:r>
              <a:rPr lang="sv-SE" sz="2400" dirty="0"/>
              <a:t>Projektstöd IF – </a:t>
            </a:r>
            <a:r>
              <a:rPr lang="sv-SE" sz="2400" dirty="0" err="1"/>
              <a:t>sökperiod</a:t>
            </a:r>
            <a:r>
              <a:rPr lang="sv-SE" sz="2400" dirty="0"/>
              <a:t> 1 maj-31 maj 2023</a:t>
            </a:r>
          </a:p>
        </p:txBody>
      </p:sp>
    </p:spTree>
    <p:extLst>
      <p:ext uri="{BB962C8B-B14F-4D97-AF65-F5344CB8AC3E}">
        <p14:creationId xmlns:p14="http://schemas.microsoft.com/office/powerpoint/2010/main" val="24033748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BC02C6-2F46-BE04-E30A-18BE9B1FE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089" y="748783"/>
            <a:ext cx="8156079" cy="692497"/>
          </a:xfrm>
        </p:spPr>
        <p:txBody>
          <a:bodyPr/>
          <a:lstStyle/>
          <a:p>
            <a:r>
              <a:rPr lang="sv-SE" dirty="0"/>
              <a:t>Mycket finns digitalt idag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6CF0AFA-E878-D152-8191-CAC3FD43CE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2971" y="1929998"/>
            <a:ext cx="8614418" cy="4448767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sv-SE" sz="2400" dirty="0"/>
              <a:t>Basträningsprogram – balans, koordination, kontroll och styrka</a:t>
            </a:r>
          </a:p>
          <a:p>
            <a:pPr>
              <a:lnSpc>
                <a:spcPct val="110000"/>
              </a:lnSpc>
            </a:pPr>
            <a:r>
              <a:rPr lang="sv-SE" sz="2400" dirty="0"/>
              <a:t>Rörelsebanken - ett inspirationsmaterial med motorisk träning för barn mellan 7 och 12 år. </a:t>
            </a:r>
          </a:p>
          <a:p>
            <a:pPr>
              <a:lnSpc>
                <a:spcPct val="110000"/>
              </a:lnSpc>
            </a:pPr>
            <a:r>
              <a:rPr lang="sv-SE" sz="2400" dirty="0"/>
              <a:t>Pausgympa – många bra korta rörelsefilmer</a:t>
            </a:r>
          </a:p>
          <a:p>
            <a:pPr>
              <a:lnSpc>
                <a:spcPct val="110000"/>
              </a:lnSpc>
            </a:pPr>
            <a:r>
              <a:rPr lang="sv-SE" sz="2400" dirty="0"/>
              <a:t>Prestationsinriktade föreningsmiljöer – även kallad Gymnastikens styrelsehandbok</a:t>
            </a:r>
          </a:p>
          <a:p>
            <a:pPr>
              <a:lnSpc>
                <a:spcPct val="110000"/>
              </a:lnSpc>
            </a:pPr>
            <a:r>
              <a:rPr lang="sv-SE" sz="2400" dirty="0"/>
              <a:t>Familjegympa – enkel hemmaträning</a:t>
            </a:r>
          </a:p>
          <a:p>
            <a:pPr>
              <a:lnSpc>
                <a:spcPct val="110000"/>
              </a:lnSpc>
            </a:pPr>
            <a:r>
              <a:rPr lang="sv-SE" sz="2400" dirty="0"/>
              <a:t>Utomhusträning gruppträning /</a:t>
            </a:r>
            <a:r>
              <a:rPr lang="sv-SE" sz="2400" dirty="0" err="1"/>
              <a:t>fys</a:t>
            </a:r>
            <a:endParaRPr lang="sv-SE" sz="2400" dirty="0"/>
          </a:p>
          <a:p>
            <a:pPr>
              <a:lnSpc>
                <a:spcPct val="110000"/>
              </a:lnSpc>
            </a:pPr>
            <a:r>
              <a:rPr lang="sv-SE" sz="2400" dirty="0"/>
              <a:t>Inspiration under #jagärsvenskgymnastik</a:t>
            </a:r>
          </a:p>
          <a:p>
            <a:pPr>
              <a:lnSpc>
                <a:spcPct val="110000"/>
              </a:lnSpc>
            </a:pPr>
            <a:r>
              <a:rPr lang="sv-SE" sz="2400" dirty="0"/>
              <a:t>Nyhetsbrevet aktuellt – skickas ut varje månad</a:t>
            </a:r>
          </a:p>
          <a:p>
            <a:pPr>
              <a:lnSpc>
                <a:spcPct val="110000"/>
              </a:lnSpc>
            </a:pPr>
            <a:r>
              <a:rPr lang="sv-SE" sz="2400" dirty="0"/>
              <a:t>Intro Svensk Gymnastik</a:t>
            </a:r>
          </a:p>
          <a:p>
            <a:pPr>
              <a:lnSpc>
                <a:spcPct val="110000"/>
              </a:lnSpc>
            </a:pPr>
            <a:r>
              <a:rPr lang="sv-SE" sz="2400" dirty="0"/>
              <a:t>Peak i gymnastik</a:t>
            </a:r>
          </a:p>
          <a:p>
            <a:pPr>
              <a:lnSpc>
                <a:spcPct val="110000"/>
              </a:lnSpc>
            </a:pP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311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B8A212-ED8F-429C-AC6C-6C3D1A563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035" y="365125"/>
            <a:ext cx="11236037" cy="1325563"/>
          </a:xfrm>
        </p:spPr>
        <p:txBody>
          <a:bodyPr/>
          <a:lstStyle/>
          <a:p>
            <a:r>
              <a:rPr lang="sv-SE" dirty="0"/>
              <a:t>PEAK I GYMNASTIK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AEF425E-E9B1-4128-9FF8-9A004388A8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6450" y="1690688"/>
            <a:ext cx="5022151" cy="516731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v-SE" sz="2000" dirty="0"/>
              <a:t>En öppen webbplattform med text, foto, film, animationer, </a:t>
            </a:r>
            <a:r>
              <a:rPr lang="sv-SE" sz="2000" dirty="0" err="1"/>
              <a:t>poddar</a:t>
            </a:r>
            <a:r>
              <a:rPr lang="sv-SE" sz="2000" dirty="0"/>
              <a:t> och interaktivt material</a:t>
            </a:r>
          </a:p>
          <a:p>
            <a:pPr>
              <a:lnSpc>
                <a:spcPct val="100000"/>
              </a:lnSpc>
            </a:pPr>
            <a:r>
              <a:rPr lang="sv-SE" sz="2000" dirty="0"/>
              <a:t>För gymnaster på elit- resp. elitförberedande nivå</a:t>
            </a:r>
          </a:p>
          <a:p>
            <a:pPr>
              <a:lnSpc>
                <a:spcPct val="100000"/>
              </a:lnSpc>
            </a:pPr>
            <a:r>
              <a:rPr lang="sv-SE" sz="2000" dirty="0"/>
              <a:t>För gymnaster oavsett disciplin eller gren</a:t>
            </a:r>
          </a:p>
          <a:p>
            <a:pPr>
              <a:lnSpc>
                <a:spcPct val="100000"/>
              </a:lnSpc>
            </a:pPr>
            <a:r>
              <a:rPr lang="sv-SE" sz="2000" dirty="0"/>
              <a:t>En möjlighet att vara delaktig i sin satsning</a:t>
            </a:r>
          </a:p>
          <a:p>
            <a:pPr>
              <a:lnSpc>
                <a:spcPct val="100000"/>
              </a:lnSpc>
            </a:pPr>
            <a:r>
              <a:rPr lang="sv-SE" sz="2000" dirty="0"/>
              <a:t>En möjlighet att lära sig om sådant som påverkar  prestationen</a:t>
            </a:r>
          </a:p>
          <a:p>
            <a:pPr>
              <a:lnSpc>
                <a:spcPct val="100000"/>
              </a:lnSpc>
            </a:pPr>
            <a:r>
              <a:rPr lang="sv-SE" sz="2000" dirty="0"/>
              <a:t>En möjlighet att lära känna sig själv, sina förmågor &amp; begränsningar</a:t>
            </a:r>
          </a:p>
          <a:p>
            <a:pPr>
              <a:lnSpc>
                <a:spcPct val="100000"/>
              </a:lnSpc>
            </a:pPr>
            <a:r>
              <a:rPr lang="sv-SE" sz="2000" dirty="0"/>
              <a:t>En möjlighet att lära av sina förebilder</a:t>
            </a:r>
          </a:p>
          <a:p>
            <a:pPr>
              <a:lnSpc>
                <a:spcPct val="100000"/>
              </a:lnSpc>
            </a:pPr>
            <a:endParaRPr lang="sv-SE" sz="20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1CD81576-9E3B-4486-BE55-910E90E4B7E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0421" y="1366090"/>
            <a:ext cx="5917591" cy="3078343"/>
          </a:xfrm>
          <a:prstGeom prst="rect">
            <a:avLst/>
          </a:prstGeom>
        </p:spPr>
      </p:pic>
      <p:grpSp>
        <p:nvGrpSpPr>
          <p:cNvPr id="6" name="Grupp 5">
            <a:extLst>
              <a:ext uri="{FF2B5EF4-FFF2-40B4-BE49-F238E27FC236}">
                <a16:creationId xmlns:a16="http://schemas.microsoft.com/office/drawing/2014/main" id="{EA2CCB7A-A4BA-4220-A4DE-2B0C43843396}"/>
              </a:ext>
            </a:extLst>
          </p:cNvPr>
          <p:cNvGrpSpPr/>
          <p:nvPr/>
        </p:nvGrpSpPr>
        <p:grpSpPr>
          <a:xfrm>
            <a:off x="10848833" y="5491910"/>
            <a:ext cx="1650765" cy="1550697"/>
            <a:chOff x="3855886" y="-132291"/>
            <a:chExt cx="1650765" cy="1550697"/>
          </a:xfrm>
        </p:grpSpPr>
        <p:sp>
          <p:nvSpPr>
            <p:cNvPr id="7" name="Ellips 6">
              <a:extLst>
                <a:ext uri="{FF2B5EF4-FFF2-40B4-BE49-F238E27FC236}">
                  <a16:creationId xmlns:a16="http://schemas.microsoft.com/office/drawing/2014/main" id="{CFDA6C5D-D01B-4130-A696-5408207516F9}"/>
                </a:ext>
              </a:extLst>
            </p:cNvPr>
            <p:cNvSpPr/>
            <p:nvPr/>
          </p:nvSpPr>
          <p:spPr>
            <a:xfrm>
              <a:off x="3855886" y="-132291"/>
              <a:ext cx="1650765" cy="1550697"/>
            </a:xfrm>
            <a:prstGeom prst="ellipse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Ellips 4">
              <a:extLst>
                <a:ext uri="{FF2B5EF4-FFF2-40B4-BE49-F238E27FC236}">
                  <a16:creationId xmlns:a16="http://schemas.microsoft.com/office/drawing/2014/main" id="{B2E19223-E8FB-423B-900C-A70E4BB2C022}"/>
                </a:ext>
              </a:extLst>
            </p:cNvPr>
            <p:cNvSpPr txBox="1"/>
            <p:nvPr/>
          </p:nvSpPr>
          <p:spPr>
            <a:xfrm>
              <a:off x="4097635" y="94803"/>
              <a:ext cx="1167267" cy="10965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1400" kern="1200" dirty="0"/>
                <a:t>Aktiva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38015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E595EAE1-7064-0434-F0B0-AD8460C9BA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0089" y="748783"/>
            <a:ext cx="3234860" cy="692497"/>
          </a:xfrm>
        </p:spPr>
        <p:txBody>
          <a:bodyPr/>
          <a:lstStyle/>
          <a:p>
            <a:r>
              <a:rPr lang="sv-SE" dirty="0"/>
              <a:t>På gång…</a:t>
            </a:r>
          </a:p>
        </p:txBody>
      </p:sp>
      <p:sp>
        <p:nvSpPr>
          <p:cNvPr id="6" name="Underrubrik 5">
            <a:extLst>
              <a:ext uri="{FF2B5EF4-FFF2-40B4-BE49-F238E27FC236}">
                <a16:creationId xmlns:a16="http://schemas.microsoft.com/office/drawing/2014/main" id="{FD9CBE39-9E56-4305-6DF8-4F472C57A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0088" y="1829697"/>
            <a:ext cx="8549726" cy="5475345"/>
          </a:xfrm>
        </p:spPr>
        <p:txBody>
          <a:bodyPr/>
          <a:lstStyle/>
          <a:p>
            <a:r>
              <a:rPr lang="sv-SE" dirty="0" err="1"/>
              <a:t>Introduction</a:t>
            </a:r>
            <a:r>
              <a:rPr lang="sv-SE" dirty="0"/>
              <a:t> to Swedish Gymnastics </a:t>
            </a:r>
            <a:r>
              <a:rPr lang="sv-SE" b="0" dirty="0"/>
              <a:t>– </a:t>
            </a:r>
            <a:r>
              <a:rPr lang="sv-SE" b="0" dirty="0" err="1"/>
              <a:t>webinarium</a:t>
            </a:r>
            <a:r>
              <a:rPr lang="sv-SE" b="0" dirty="0"/>
              <a:t> 15 mars som riktar sig mot tränare med annat modersmål och ger ”godkänd” Intro Svensk Gymnastik –sprid och anmäl</a:t>
            </a:r>
          </a:p>
          <a:p>
            <a:r>
              <a:rPr lang="sv-SE" dirty="0"/>
              <a:t>Kullerbyttans dag  </a:t>
            </a:r>
            <a:r>
              <a:rPr lang="sv-SE" b="0" dirty="0"/>
              <a:t>31 mars</a:t>
            </a:r>
          </a:p>
          <a:p>
            <a:r>
              <a:rPr lang="sv-SE" dirty="0"/>
              <a:t>Hopprepsskoj </a:t>
            </a:r>
            <a:r>
              <a:rPr lang="sv-SE" b="0" dirty="0"/>
              <a:t>2-12 maj </a:t>
            </a:r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Gymnastikforum 6-8 oktober i Sollentuna (Sthlm) – BOKA och välkomna!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863345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0CB80FA6-629D-B2E9-EECE-876FC6BBB4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782"/>
          <a:stretch/>
        </p:blipFill>
        <p:spPr>
          <a:xfrm>
            <a:off x="513348" y="577516"/>
            <a:ext cx="11165304" cy="5540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9970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tshållare för bild 7" descr="En bild som visar person, sport, arm&#10;&#10;Automatiskt genererad beskrivning">
            <a:extLst>
              <a:ext uri="{FF2B5EF4-FFF2-40B4-BE49-F238E27FC236}">
                <a16:creationId xmlns:a16="http://schemas.microsoft.com/office/drawing/2014/main" id="{F8138A36-9E1D-4F0E-CE12-B0FC57D9569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54250" y="-153988"/>
            <a:ext cx="2601913" cy="3536951"/>
          </a:xfrm>
        </p:spPr>
      </p:pic>
      <p:pic>
        <p:nvPicPr>
          <p:cNvPr id="11" name="Platshållare för bild 10" descr="En bild som visar utomhus, snö, person, skidåkning&#10;&#10;Automatiskt genererad beskrivning">
            <a:extLst>
              <a:ext uri="{FF2B5EF4-FFF2-40B4-BE49-F238E27FC236}">
                <a16:creationId xmlns:a16="http://schemas.microsoft.com/office/drawing/2014/main" id="{F9FCE7EE-44DB-F9AF-2E08-E632CFCCE1F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49225" y="3475038"/>
            <a:ext cx="2501900" cy="3540125"/>
          </a:xfrm>
        </p:spPr>
      </p:pic>
      <p:pic>
        <p:nvPicPr>
          <p:cNvPr id="9" name="Platshållare för bild 7">
            <a:extLst>
              <a:ext uri="{FF2B5EF4-FFF2-40B4-BE49-F238E27FC236}">
                <a16:creationId xmlns:a16="http://schemas.microsoft.com/office/drawing/2014/main" id="{1BB06644-7938-FF89-9EE0-B7704E6E108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48826" y="-154081"/>
            <a:ext cx="2601913" cy="3536951"/>
          </a:xfrm>
          <a:prstGeom prst="rect">
            <a:avLst/>
          </a:prstGeom>
        </p:spPr>
      </p:pic>
      <p:pic>
        <p:nvPicPr>
          <p:cNvPr id="12" name="Platshållare för bild 10">
            <a:extLst>
              <a:ext uri="{FF2B5EF4-FFF2-40B4-BE49-F238E27FC236}">
                <a16:creationId xmlns:a16="http://schemas.microsoft.com/office/drawing/2014/main" id="{853F2FB8-BE7E-CD14-3E49-6614A3AE77E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4263" y="3475038"/>
            <a:ext cx="2501900" cy="3540125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2F75C52E-5764-E4BD-C284-40AE6951C07C}"/>
              </a:ext>
            </a:extLst>
          </p:cNvPr>
          <p:cNvSpPr/>
          <p:nvPr/>
        </p:nvSpPr>
        <p:spPr>
          <a:xfrm>
            <a:off x="2254250" y="-154081"/>
            <a:ext cx="100013" cy="7169244"/>
          </a:xfrm>
          <a:prstGeom prst="rect">
            <a:avLst/>
          </a:prstGeom>
          <a:ln>
            <a:solidFill>
              <a:srgbClr val="FE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AA92F535-0484-5A47-70E5-B90E6DE5BED9}"/>
              </a:ext>
            </a:extLst>
          </p:cNvPr>
          <p:cNvSpPr txBox="1"/>
          <p:nvPr/>
        </p:nvSpPr>
        <p:spPr>
          <a:xfrm>
            <a:off x="5663014" y="1951802"/>
            <a:ext cx="612539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60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Gymnastik är </a:t>
            </a:r>
          </a:p>
          <a:p>
            <a:pPr algn="ctr"/>
            <a:r>
              <a:rPr lang="sv-SE" sz="60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grunden för all </a:t>
            </a:r>
          </a:p>
          <a:p>
            <a:pPr algn="ctr"/>
            <a:r>
              <a:rPr lang="sv-SE" sz="60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idrott!</a:t>
            </a:r>
          </a:p>
        </p:txBody>
      </p:sp>
    </p:spTree>
    <p:extLst>
      <p:ext uri="{BB962C8B-B14F-4D97-AF65-F5344CB8AC3E}">
        <p14:creationId xmlns:p14="http://schemas.microsoft.com/office/powerpoint/2010/main" val="464739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Gymnastikförbundet">
      <a:dk1>
        <a:srgbClr val="FFFFFF"/>
      </a:dk1>
      <a:lt1>
        <a:srgbClr val="000000"/>
      </a:lt1>
      <a:dk2>
        <a:srgbClr val="0069A7"/>
      </a:dk2>
      <a:lt2>
        <a:srgbClr val="FECC00"/>
      </a:lt2>
      <a:accent1>
        <a:srgbClr val="FECC00"/>
      </a:accent1>
      <a:accent2>
        <a:srgbClr val="1B2E55"/>
      </a:accent2>
      <a:accent3>
        <a:srgbClr val="C1E0FF"/>
      </a:accent3>
      <a:accent4>
        <a:srgbClr val="FFD0C2"/>
      </a:accent4>
      <a:accent5>
        <a:srgbClr val="D8461A"/>
      </a:accent5>
      <a:accent6>
        <a:srgbClr val="02863E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9C80797-B947-E84F-9432-C70BD5A024CD}" vid="{9E5C5F08-E3FB-0F4E-8811-A9B323EADA7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45907ef-9ec5-445d-a789-4d1ed1977353" xsi:nil="true"/>
    <lcf76f155ced4ddcb4097134ff3c332f xmlns="961fe042-11a7-4554-ac23-c63a934d656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B9FEB664F97C2478EE87C7878444961" ma:contentTypeVersion="13" ma:contentTypeDescription="Skapa ett nytt dokument." ma:contentTypeScope="" ma:versionID="e237973085d4e422fef712ff76a2c806">
  <xsd:schema xmlns:xsd="http://www.w3.org/2001/XMLSchema" xmlns:xs="http://www.w3.org/2001/XMLSchema" xmlns:p="http://schemas.microsoft.com/office/2006/metadata/properties" xmlns:ns2="961fe042-11a7-4554-ac23-c63a934d656e" xmlns:ns3="945907ef-9ec5-445d-a789-4d1ed1977353" targetNamespace="http://schemas.microsoft.com/office/2006/metadata/properties" ma:root="true" ma:fieldsID="78c3003a200fa6ad10695bcca7d597dd" ns2:_="" ns3:_="">
    <xsd:import namespace="961fe042-11a7-4554-ac23-c63a934d656e"/>
    <xsd:import namespace="945907ef-9ec5-445d-a789-4d1ed19773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1fe042-11a7-4554-ac23-c63a934d65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569f3a60-3ad3-4329-af7f-6cf4f85e1a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5907ef-9ec5-445d-a789-4d1ed197735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db03d41c-c0bd-4250-8359-bfc840d31e78}" ma:internalName="TaxCatchAll" ma:showField="CatchAllData" ma:web="945907ef-9ec5-445d-a789-4d1ed19773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FA5CC4-6B59-476B-A1BD-7CD7E6E6CF6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18299A-A771-4076-BFC6-58BE89B8EA3B}">
  <ds:schemaRefs>
    <ds:schemaRef ds:uri="945907ef-9ec5-445d-a789-4d1ed1977353"/>
    <ds:schemaRef ds:uri="961fe042-11a7-4554-ac23-c63a934d656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6240EC6-7808-47C9-9751-B303F8EB5708}">
  <ds:schemaRefs>
    <ds:schemaRef ds:uri="945907ef-9ec5-445d-a789-4d1ed1977353"/>
    <ds:schemaRef ds:uri="961fe042-11a7-4554-ac23-c63a934d656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634</Words>
  <Application>Microsoft Office PowerPoint</Application>
  <PresentationFormat>Bredbild</PresentationFormat>
  <Paragraphs>157</Paragraphs>
  <Slides>24</Slides>
  <Notes>23</Notes>
  <HiddenSlides>0</HiddenSlides>
  <MMClips>2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24</vt:i4>
      </vt:variant>
    </vt:vector>
  </HeadingPairs>
  <TitlesOfParts>
    <vt:vector size="29" baseType="lpstr">
      <vt:lpstr>Arial</vt:lpstr>
      <vt:lpstr>Calibri</vt:lpstr>
      <vt:lpstr>Palatino Linotype</vt:lpstr>
      <vt:lpstr>Tahoma</vt:lpstr>
      <vt:lpstr>Office-tema</vt:lpstr>
      <vt:lpstr>Svensk Gymnastik Regionsårsmöte</vt:lpstr>
      <vt:lpstr>PowerPoint-presentation</vt:lpstr>
      <vt:lpstr>Allt hänger ihop</vt:lpstr>
      <vt:lpstr>PowerPoint-presentation</vt:lpstr>
      <vt:lpstr>PowerPoint-presentation</vt:lpstr>
      <vt:lpstr>PowerPoint-presentation</vt:lpstr>
      <vt:lpstr>PowerPoint-presentation</vt:lpstr>
      <vt:lpstr>Förnyelseresor</vt:lpstr>
      <vt:lpstr>Uppförandekod</vt:lpstr>
      <vt:lpstr>PowerPoint-presentation</vt:lpstr>
      <vt:lpstr>Innehåll</vt:lpstr>
      <vt:lpstr>Gymnastiken i siffror</vt:lpstr>
      <vt:lpstr>Utbildning</vt:lpstr>
      <vt:lpstr>Träning</vt:lpstr>
      <vt:lpstr>Tävling</vt:lpstr>
      <vt:lpstr>Fem landslag</vt:lpstr>
      <vt:lpstr>PowerPoint-presentation</vt:lpstr>
      <vt:lpstr>På gång … </vt:lpstr>
      <vt:lpstr>Mer på gång … </vt:lpstr>
      <vt:lpstr>Mycket finns digitalt idag</vt:lpstr>
      <vt:lpstr>PEAK I GYMNASTIK</vt:lpstr>
      <vt:lpstr>På gång…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Svensk Gymnastik Powerpointmall</dc:title>
  <dc:creator>Elvira Hellsten</dc:creator>
  <cp:lastModifiedBy>Malin Forsström (Gymnastik)</cp:lastModifiedBy>
  <cp:revision>5</cp:revision>
  <dcterms:created xsi:type="dcterms:W3CDTF">2022-09-07T07:44:48Z</dcterms:created>
  <dcterms:modified xsi:type="dcterms:W3CDTF">2023-03-13T17:14:29Z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0x010100EB9FEB664F97C2478EE87C7878444961</vt:lpwstr>
  </property>
  <property fmtid="{D5CDD505-2E9C-101B-9397-08002B2CF9AE}" pid="3" name="MediaServiceImageTags">
    <vt:lpwstr/>
  </property>
</Properties>
</file>